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notesSlides/notesSlide16.xml" ContentType="application/vnd.openxmlformats-officedocument.presentationml.notesSlide+xml"/>
  <Override PartName="/ppt/notesSlides/notesSlide25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notesSlides/notesSlide1.xml" ContentType="application/vnd.openxmlformats-officedocument.presentationml.notesSlide+xml"/>
  <Default Extension="png" ContentType="image/png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s/slide24.xml" ContentType="application/vnd.openxmlformats-officedocument.presentationml.slide+xml"/>
  <Default Extension="jpeg" ContentType="image/jpeg"/>
  <Override PartName="/ppt/slideLayouts/slideLayout3.xml" ContentType="application/vnd.openxmlformats-officedocument.presentationml.slideLayout+xml"/>
  <Default Extension="emf" ContentType="image/x-emf"/>
  <Override PartName="/ppt/notesSlides/notesSlide17.xml" ContentType="application/vnd.openxmlformats-officedocument.presentationml.notesSlide+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notesSlides/notesSlide15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6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notesSlides/notesSlide13.xml" ContentType="application/vnd.openxmlformats-officedocument.presentationml.notesSlide+xml"/>
  <Override PartName="/ppt/notesSlides/notesSlide22.xml" ContentType="application/vnd.openxmlformats-officedocument.presentationml.notesSlide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Default Extension="vml" ContentType="application/vnd.openxmlformats-officedocument.vmlDrawing"/>
  <Override PartName="/ppt/notesSlides/notesSlide20.xml" ContentType="application/vnd.openxmlformats-officedocument.presentationml.notesSlid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28"/>
  </p:notesMasterIdLst>
  <p:handoutMasterIdLst>
    <p:handoutMasterId r:id="rId29"/>
  </p:handoutMasterIdLst>
  <p:sldIdLst>
    <p:sldId id="256" r:id="rId2"/>
    <p:sldId id="257" r:id="rId3"/>
    <p:sldId id="261" r:id="rId4"/>
    <p:sldId id="262" r:id="rId5"/>
    <p:sldId id="260" r:id="rId6"/>
    <p:sldId id="263" r:id="rId7"/>
    <p:sldId id="264" r:id="rId8"/>
    <p:sldId id="265" r:id="rId9"/>
    <p:sldId id="267" r:id="rId10"/>
    <p:sldId id="268" r:id="rId11"/>
    <p:sldId id="269" r:id="rId12"/>
    <p:sldId id="279" r:id="rId13"/>
    <p:sldId id="278" r:id="rId14"/>
    <p:sldId id="277" r:id="rId15"/>
    <p:sldId id="282" r:id="rId16"/>
    <p:sldId id="276" r:id="rId17"/>
    <p:sldId id="275" r:id="rId18"/>
    <p:sldId id="274" r:id="rId19"/>
    <p:sldId id="272" r:id="rId20"/>
    <p:sldId id="271" r:id="rId21"/>
    <p:sldId id="270" r:id="rId22"/>
    <p:sldId id="281" r:id="rId23"/>
    <p:sldId id="280" r:id="rId24"/>
    <p:sldId id="283" r:id="rId25"/>
    <p:sldId id="258" r:id="rId26"/>
    <p:sldId id="284" r:id="rId2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4" d="100"/>
          <a:sy n="74" d="100"/>
        </p:scale>
        <p:origin x="-408" y="-10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handoutMaster" Target="handoutMasters/handout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Enegep 2009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0A07020-156E-493A-B5E4-DB9701B109DB}" type="datetime1">
              <a:rPr lang="en-US" smtClean="0"/>
              <a:pPr/>
              <a:t>10/9/2009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982251B-7B04-485A-9644-7050009F9CD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Enegep 2009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5E5DF-F6B3-4C83-BCC4-4A99F64BE3DC}" type="datetime1">
              <a:rPr lang="en-US" smtClean="0"/>
              <a:pPr/>
              <a:t>10/9/2009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15EEA8-5004-4E2F-8A00-5F750A98E240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sldNum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6" name="Header Placeholder 5"/>
          <p:cNvSpPr>
            <a:spLocks noGrp="1"/>
          </p:cNvSpPr>
          <p:nvPr>
            <p:ph type="hdr" sz="quarter" idx="12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2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Header Placeholder 3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n-US" smtClean="0"/>
              <a:t>Enegep 2009</a:t>
            </a:r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32" name="Rectangle 31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9" name="Rectangle 38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41" name="Rectangle 40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42" name="Rectangle 41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914400" y="4343400"/>
            <a:ext cx="7772400" cy="1975104"/>
          </a:xfrm>
        </p:spPr>
        <p:txBody>
          <a:bodyPr/>
          <a:lstStyle>
            <a:lvl1pPr marR="9144" algn="l">
              <a:defRPr sz="4000" b="1" cap="all" spc="0" baseline="0">
                <a:effectLst>
                  <a:reflection blurRad="12700" stA="34000" endA="740" endPos="53000" dir="5400000" sy="-100000" algn="bl" rotWithShape="0"/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914400" y="2834640"/>
            <a:ext cx="7772400" cy="1508760"/>
          </a:xfrm>
        </p:spPr>
        <p:txBody>
          <a:bodyPr lIns="100584" tIns="45720" anchor="b"/>
          <a:lstStyle>
            <a:lvl1pPr marL="0" indent="0" algn="l">
              <a:spcBef>
                <a:spcPts val="0"/>
              </a:spcBef>
              <a:buNone/>
              <a:defRPr sz="20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56" name="Rectangle 55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5" name="Rectangle 64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6" name="Rectangle 65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67" name="Rectangle 66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981200" cy="5851525"/>
          </a:xfrm>
        </p:spPr>
        <p:txBody>
          <a:bodyPr vert="eaVert" anchor="ctr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274639"/>
            <a:ext cx="58674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Freeform 13"/>
          <p:cNvSpPr>
            <a:spLocks/>
          </p:cNvSpPr>
          <p:nvPr/>
        </p:nvSpPr>
        <p:spPr bwMode="auto">
          <a:xfrm>
            <a:off x="4828952" y="1073888"/>
            <a:ext cx="4322136" cy="5791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3648"/>
              </a:cxn>
              <a:cxn ang="0">
                <a:pos x="720" y="2016"/>
              </a:cxn>
              <a:cxn ang="0">
                <a:pos x="2736" y="0"/>
              </a:cxn>
              <a:cxn ang="0">
                <a:pos x="2736" y="96"/>
              </a:cxn>
              <a:cxn ang="0">
                <a:pos x="744" y="2038"/>
              </a:cxn>
              <a:cxn ang="0">
                <a:pos x="48" y="3648"/>
              </a:cxn>
              <a:cxn ang="0">
                <a:pos x="0" y="3648"/>
              </a:cxn>
            </a:cxnLst>
            <a:rect l="0" t="0" r="0" b="0"/>
            <a:pathLst>
              <a:path w="2736" h="3648">
                <a:moveTo>
                  <a:pt x="0" y="3648"/>
                </a:moveTo>
                <a:lnTo>
                  <a:pt x="720" y="2016"/>
                </a:lnTo>
                <a:lnTo>
                  <a:pt x="2736" y="672"/>
                </a:lnTo>
                <a:lnTo>
                  <a:pt x="2736" y="720"/>
                </a:lnTo>
                <a:lnTo>
                  <a:pt x="744" y="2038"/>
                </a:lnTo>
                <a:lnTo>
                  <a:pt x="48" y="3648"/>
                </a:lnTo>
                <a:lnTo>
                  <a:pt x="48" y="3648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5" name="Freeform 14"/>
          <p:cNvSpPr>
            <a:spLocks/>
          </p:cNvSpPr>
          <p:nvPr/>
        </p:nvSpPr>
        <p:spPr bwMode="auto">
          <a:xfrm>
            <a:off x="373966" y="0"/>
            <a:ext cx="5514536" cy="661533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4080"/>
              </a:cxn>
              <a:cxn ang="0">
                <a:pos x="0" y="4128"/>
              </a:cxn>
              <a:cxn ang="0">
                <a:pos x="3504" y="2640"/>
              </a:cxn>
              <a:cxn ang="0">
                <a:pos x="2880" y="0"/>
              </a:cxn>
              <a:cxn ang="0">
                <a:pos x="2832" y="0"/>
              </a:cxn>
              <a:cxn ang="0">
                <a:pos x="3465" y="2619"/>
              </a:cxn>
              <a:cxn ang="0">
                <a:pos x="0" y="4080"/>
              </a:cxn>
            </a:cxnLst>
            <a:rect l="0" t="0" r="0" b="0"/>
            <a:pathLst>
              <a:path w="3504" h="4128">
                <a:moveTo>
                  <a:pt x="0" y="4080"/>
                </a:moveTo>
                <a:lnTo>
                  <a:pt x="0" y="4128"/>
                </a:lnTo>
                <a:lnTo>
                  <a:pt x="3504" y="2640"/>
                </a:lnTo>
                <a:lnTo>
                  <a:pt x="2880" y="0"/>
                </a:lnTo>
                <a:lnTo>
                  <a:pt x="2832" y="0"/>
                </a:lnTo>
                <a:lnTo>
                  <a:pt x="3465" y="2619"/>
                </a:lnTo>
                <a:lnTo>
                  <a:pt x="0" y="4080"/>
                </a:lnTo>
                <a:close/>
              </a:path>
            </a:pathLst>
          </a:custGeom>
          <a:noFill/>
          <a:ln w="3175" cap="flat" cmpd="sng" algn="ctr">
            <a:solidFill>
              <a:schemeClr val="accent2">
                <a:alpha val="5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3" name="Freeform 12"/>
          <p:cNvSpPr>
            <a:spLocks/>
          </p:cNvSpPr>
          <p:nvPr/>
        </p:nvSpPr>
        <p:spPr bwMode="auto">
          <a:xfrm rot="5236414">
            <a:off x="4462128" y="1483600"/>
            <a:ext cx="4114800" cy="118872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6" name="Freeform 15"/>
          <p:cNvSpPr>
            <a:spLocks/>
          </p:cNvSpPr>
          <p:nvPr/>
        </p:nvSpPr>
        <p:spPr bwMode="auto">
          <a:xfrm>
            <a:off x="5943600" y="0"/>
            <a:ext cx="27432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104" y="0"/>
              </a:cxn>
              <a:cxn ang="0">
                <a:pos x="1728" y="0"/>
              </a:cxn>
              <a:cxn ang="0">
                <a:pos x="0" y="2688"/>
              </a:cxn>
              <a:cxn ang="0">
                <a:pos x="1104" y="0"/>
              </a:cxn>
            </a:cxnLst>
            <a:rect l="0" t="0" r="0" b="0"/>
            <a:pathLst>
              <a:path w="1728" h="2688">
                <a:moveTo>
                  <a:pt x="1104" y="0"/>
                </a:moveTo>
                <a:lnTo>
                  <a:pt x="1728" y="0"/>
                </a:lnTo>
                <a:lnTo>
                  <a:pt x="0" y="2688"/>
                </a:lnTo>
                <a:lnTo>
                  <a:pt x="110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7" name="Freeform 16"/>
          <p:cNvSpPr>
            <a:spLocks/>
          </p:cNvSpPr>
          <p:nvPr/>
        </p:nvSpPr>
        <p:spPr bwMode="auto">
          <a:xfrm>
            <a:off x="5943600" y="4267200"/>
            <a:ext cx="3200400" cy="11430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2016" y="240"/>
              </a:cxn>
              <a:cxn ang="0">
                <a:pos x="2016" y="720"/>
              </a:cxn>
              <a:cxn ang="0">
                <a:pos x="0" y="0"/>
              </a:cxn>
            </a:cxnLst>
            <a:rect l="0" t="0" r="0" b="0"/>
            <a:pathLst>
              <a:path w="2016" h="720">
                <a:moveTo>
                  <a:pt x="0" y="0"/>
                </a:moveTo>
                <a:lnTo>
                  <a:pt x="2016" y="240"/>
                </a:lnTo>
                <a:lnTo>
                  <a:pt x="2016" y="720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8" name="Freeform 17"/>
          <p:cNvSpPr>
            <a:spLocks/>
          </p:cNvSpPr>
          <p:nvPr/>
        </p:nvSpPr>
        <p:spPr bwMode="auto">
          <a:xfrm>
            <a:off x="5943600" y="0"/>
            <a:ext cx="1371600" cy="42672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864" y="0"/>
              </a:cxn>
              <a:cxn ang="0">
                <a:pos x="0" y="2688"/>
              </a:cxn>
              <a:cxn ang="0">
                <a:pos x="768" y="0"/>
              </a:cxn>
              <a:cxn ang="0">
                <a:pos x="864" y="0"/>
              </a:cxn>
            </a:cxnLst>
            <a:rect l="0" t="0" r="0" b="0"/>
            <a:pathLst>
              <a:path w="864" h="2688">
                <a:moveTo>
                  <a:pt x="864" y="0"/>
                </a:moveTo>
                <a:lnTo>
                  <a:pt x="0" y="2688"/>
                </a:lnTo>
                <a:lnTo>
                  <a:pt x="768" y="0"/>
                </a:lnTo>
                <a:lnTo>
                  <a:pt x="864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9" name="Freeform 18"/>
          <p:cNvSpPr>
            <a:spLocks/>
          </p:cNvSpPr>
          <p:nvPr/>
        </p:nvSpPr>
        <p:spPr bwMode="auto">
          <a:xfrm>
            <a:off x="5948363" y="4246563"/>
            <a:ext cx="2090737" cy="2611437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71" y="1645"/>
              </a:cxn>
              <a:cxn ang="0">
                <a:pos x="1317" y="1645"/>
              </a:cxn>
              <a:cxn ang="0">
                <a:pos x="0" y="0"/>
              </a:cxn>
              <a:cxn ang="0">
                <a:pos x="1071" y="1645"/>
              </a:cxn>
            </a:cxnLst>
            <a:rect l="0" t="0" r="0" b="0"/>
            <a:pathLst>
              <a:path w="1317" h="1645">
                <a:moveTo>
                  <a:pt x="1071" y="1645"/>
                </a:moveTo>
                <a:lnTo>
                  <a:pt x="1317" y="1645"/>
                </a:lnTo>
                <a:lnTo>
                  <a:pt x="0" y="0"/>
                </a:lnTo>
                <a:lnTo>
                  <a:pt x="1071" y="1645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0" name="Freeform 19"/>
          <p:cNvSpPr>
            <a:spLocks/>
          </p:cNvSpPr>
          <p:nvPr/>
        </p:nvSpPr>
        <p:spPr bwMode="auto">
          <a:xfrm>
            <a:off x="5943600" y="4267200"/>
            <a:ext cx="16002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1008" y="1632"/>
              </a:cxn>
              <a:cxn ang="0">
                <a:pos x="0" y="0"/>
              </a:cxn>
              <a:cxn ang="0">
                <a:pos x="960" y="1632"/>
              </a:cxn>
              <a:cxn ang="0">
                <a:pos x="1008" y="1632"/>
              </a:cxn>
            </a:cxnLst>
            <a:rect l="0" t="0" r="0" b="0"/>
            <a:pathLst>
              <a:path w="1008" h="1632">
                <a:moveTo>
                  <a:pt x="1008" y="1632"/>
                </a:moveTo>
                <a:lnTo>
                  <a:pt x="0" y="0"/>
                </a:lnTo>
                <a:lnTo>
                  <a:pt x="960" y="1632"/>
                </a:lnTo>
                <a:lnTo>
                  <a:pt x="1008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1" name="Freeform 20"/>
          <p:cNvSpPr>
            <a:spLocks/>
          </p:cNvSpPr>
          <p:nvPr/>
        </p:nvSpPr>
        <p:spPr bwMode="auto">
          <a:xfrm>
            <a:off x="5943600" y="1371600"/>
            <a:ext cx="3200400" cy="2895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2016" y="144"/>
              </a:cxn>
              <a:cxn ang="0">
                <a:pos x="0" y="1824"/>
              </a:cxn>
              <a:cxn ang="0">
                <a:pos x="2016" y="0"/>
              </a:cxn>
            </a:cxnLst>
            <a:rect l="0" t="0" r="0" b="0"/>
            <a:pathLst>
              <a:path w="2016" h="1824">
                <a:moveTo>
                  <a:pt x="2016" y="0"/>
                </a:moveTo>
                <a:lnTo>
                  <a:pt x="2016" y="144"/>
                </a:lnTo>
                <a:lnTo>
                  <a:pt x="0" y="1824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2" name="Freeform 21"/>
          <p:cNvSpPr>
            <a:spLocks/>
          </p:cNvSpPr>
          <p:nvPr/>
        </p:nvSpPr>
        <p:spPr bwMode="auto">
          <a:xfrm>
            <a:off x="5943600" y="1752600"/>
            <a:ext cx="3200400" cy="2514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2016" y="0"/>
              </a:cxn>
              <a:cxn ang="0">
                <a:pos x="0" y="1584"/>
              </a:cxn>
              <a:cxn ang="0">
                <a:pos x="2016" y="48"/>
              </a:cxn>
              <a:cxn ang="0">
                <a:pos x="2016" y="0"/>
              </a:cxn>
            </a:cxnLst>
            <a:rect l="0" t="0" r="0" b="0"/>
            <a:pathLst>
              <a:path w="2016" h="1584">
                <a:moveTo>
                  <a:pt x="2016" y="0"/>
                </a:moveTo>
                <a:lnTo>
                  <a:pt x="0" y="1584"/>
                </a:lnTo>
                <a:lnTo>
                  <a:pt x="2016" y="48"/>
                </a:lnTo>
                <a:lnTo>
                  <a:pt x="2016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3" name="Freeform 22"/>
          <p:cNvSpPr>
            <a:spLocks/>
          </p:cNvSpPr>
          <p:nvPr/>
        </p:nvSpPr>
        <p:spPr bwMode="auto">
          <a:xfrm>
            <a:off x="990600" y="4267200"/>
            <a:ext cx="4953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120" y="0"/>
              </a:cxn>
              <a:cxn ang="0">
                <a:pos x="1056" y="1632"/>
              </a:cxn>
              <a:cxn ang="0">
                <a:pos x="0" y="1632"/>
              </a:cxn>
            </a:cxnLst>
            <a:rect l="0" t="0" r="0" b="0"/>
            <a:pathLst>
              <a:path w="3120" h="1632">
                <a:moveTo>
                  <a:pt x="0" y="1632"/>
                </a:moveTo>
                <a:lnTo>
                  <a:pt x="3120" y="0"/>
                </a:lnTo>
                <a:lnTo>
                  <a:pt x="1056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4" name="Freeform 23"/>
          <p:cNvSpPr>
            <a:spLocks/>
          </p:cNvSpPr>
          <p:nvPr/>
        </p:nvSpPr>
        <p:spPr bwMode="auto">
          <a:xfrm>
            <a:off x="533400" y="4267200"/>
            <a:ext cx="53340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3360" y="0"/>
              </a:cxn>
              <a:cxn ang="0">
                <a:pos x="144" y="1632"/>
              </a:cxn>
              <a:cxn ang="0">
                <a:pos x="0" y="1632"/>
              </a:cxn>
            </a:cxnLst>
            <a:rect l="0" t="0" r="0" b="0"/>
            <a:pathLst>
              <a:path w="3360" h="1632">
                <a:moveTo>
                  <a:pt x="0" y="1632"/>
                </a:moveTo>
                <a:lnTo>
                  <a:pt x="3360" y="0"/>
                </a:lnTo>
                <a:lnTo>
                  <a:pt x="144" y="1632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5" name="Freeform 24"/>
          <p:cNvSpPr>
            <a:spLocks/>
          </p:cNvSpPr>
          <p:nvPr/>
        </p:nvSpPr>
        <p:spPr bwMode="auto">
          <a:xfrm>
            <a:off x="366824" y="2438400"/>
            <a:ext cx="5638800" cy="1828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152"/>
              </a:cxn>
              <a:cxn ang="0">
                <a:pos x="0" y="384"/>
              </a:cxn>
              <a:cxn ang="0">
                <a:pos x="0" y="0"/>
              </a:cxn>
            </a:cxnLst>
            <a:rect l="0" t="0" r="0" b="0"/>
            <a:pathLst>
              <a:path w="3552" h="1152">
                <a:moveTo>
                  <a:pt x="0" y="0"/>
                </a:moveTo>
                <a:lnTo>
                  <a:pt x="3504" y="1152"/>
                </a:lnTo>
                <a:lnTo>
                  <a:pt x="0" y="384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6" name="Freeform 25"/>
          <p:cNvSpPr>
            <a:spLocks/>
          </p:cNvSpPr>
          <p:nvPr/>
        </p:nvSpPr>
        <p:spPr bwMode="auto">
          <a:xfrm>
            <a:off x="366824" y="2133600"/>
            <a:ext cx="5638800" cy="21336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3552" y="1344"/>
              </a:cxn>
              <a:cxn ang="0">
                <a:pos x="0" y="48"/>
              </a:cxn>
              <a:cxn ang="0">
                <a:pos x="0" y="0"/>
              </a:cxn>
            </a:cxnLst>
            <a:rect l="0" t="0" r="0" b="0"/>
            <a:pathLst>
              <a:path w="3552" h="1344">
                <a:moveTo>
                  <a:pt x="0" y="0"/>
                </a:moveTo>
                <a:lnTo>
                  <a:pt x="3552" y="1344"/>
                </a:lnTo>
                <a:lnTo>
                  <a:pt x="0" y="48"/>
                </a:lnTo>
                <a:lnTo>
                  <a:pt x="0" y="0"/>
                </a:lnTo>
                <a:close/>
              </a:path>
            </a:pathLst>
          </a:custGeom>
          <a:solidFill>
            <a:schemeClr val="bg2">
              <a:tint val="95000"/>
              <a:satMod val="20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27" name="Freeform 26"/>
          <p:cNvSpPr>
            <a:spLocks/>
          </p:cNvSpPr>
          <p:nvPr/>
        </p:nvSpPr>
        <p:spPr bwMode="auto">
          <a:xfrm>
            <a:off x="4572000" y="4267200"/>
            <a:ext cx="1371600" cy="25908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632"/>
              </a:cxn>
              <a:cxn ang="0">
                <a:pos x="96" y="1632"/>
              </a:cxn>
              <a:cxn ang="0">
                <a:pos x="864" y="0"/>
              </a:cxn>
              <a:cxn ang="0">
                <a:pos x="0" y="1632"/>
              </a:cxn>
            </a:cxnLst>
            <a:rect l="0" t="0" r="0" b="0"/>
            <a:pathLst>
              <a:path w="864" h="1632">
                <a:moveTo>
                  <a:pt x="0" y="1632"/>
                </a:moveTo>
                <a:lnTo>
                  <a:pt x="96" y="1632"/>
                </a:lnTo>
                <a:lnTo>
                  <a:pt x="864" y="0"/>
                </a:lnTo>
                <a:lnTo>
                  <a:pt x="0" y="1632"/>
                </a:lnTo>
                <a:close/>
              </a:path>
            </a:pathLst>
          </a:custGeom>
          <a:solidFill>
            <a:schemeClr val="bg2">
              <a:tint val="95000"/>
              <a:satMod val="180000"/>
              <a:alpha val="3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06902" y="1351672"/>
            <a:ext cx="5718048" cy="977486"/>
          </a:xfrm>
        </p:spPr>
        <p:txBody>
          <a:bodyPr lIns="82296" tIns="45720" bIns="0" anchor="t"/>
          <a:lstStyle>
            <a:lvl1pPr marL="54864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363160" y="402264"/>
            <a:ext cx="850392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06902" y="512064"/>
            <a:ext cx="8156448" cy="777240"/>
          </a:xfrm>
        </p:spPr>
        <p:txBody>
          <a:bodyPr tIns="64008"/>
          <a:lstStyle>
            <a:lvl1pPr algn="l">
              <a:buNone/>
              <a:defRPr sz="3800" b="0" cap="none" spc="-150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 flipH="1">
            <a:off x="371538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9" name="Rectangle 8"/>
          <p:cNvSpPr/>
          <p:nvPr/>
        </p:nvSpPr>
        <p:spPr>
          <a:xfrm flipH="1">
            <a:off x="411109" y="680477"/>
            <a:ext cx="27432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 flipH="1">
            <a:off x="448450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 flipH="1">
            <a:off x="476702" y="680477"/>
            <a:ext cx="9144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500478" y="680477"/>
            <a:ext cx="36576" cy="365760"/>
          </a:xfrm>
          <a:prstGeom prst="rect">
            <a:avLst/>
          </a:prstGeom>
          <a:solidFill>
            <a:srgbClr val="000000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12064"/>
            <a:ext cx="8229600" cy="9144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64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55344" y="1770501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Rectangle 24"/>
          <p:cNvSpPr/>
          <p:nvPr/>
        </p:nvSpPr>
        <p:spPr>
          <a:xfrm>
            <a:off x="0" y="402265"/>
            <a:ext cx="8867080" cy="886265"/>
          </a:xfrm>
          <a:prstGeom prst="rect">
            <a:avLst/>
          </a:prstGeom>
          <a:solidFill>
            <a:schemeClr val="bg2">
              <a:tint val="95000"/>
              <a:satMod val="180000"/>
              <a:alpha val="4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4824" y="512064"/>
            <a:ext cx="7772400" cy="914400"/>
          </a:xfrm>
        </p:spPr>
        <p:txBody>
          <a:bodyPr anchor="t"/>
          <a:lstStyle>
            <a:lvl1pPr>
              <a:defRPr sz="400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09750"/>
            <a:ext cx="4040188" cy="639762"/>
          </a:xfrm>
        </p:spPr>
        <p:txBody>
          <a:bodyPr anchor="ctr"/>
          <a:lstStyle>
            <a:lvl1pPr marL="73152" indent="0" algn="l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09750"/>
            <a:ext cx="4041775" cy="639762"/>
          </a:xfrm>
        </p:spPr>
        <p:txBody>
          <a:bodyPr anchor="ctr"/>
          <a:lstStyle>
            <a:lvl1pPr marL="73152" indent="0">
              <a:buNone/>
              <a:defRPr sz="2400" b="1">
                <a:solidFill>
                  <a:schemeClr val="accent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459037"/>
            <a:ext cx="4040188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459037"/>
            <a:ext cx="4041775" cy="395935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  <p:sp>
        <p:nvSpPr>
          <p:cNvPr id="16" name="Rectangle 15"/>
          <p:cNvSpPr/>
          <p:nvPr/>
        </p:nvSpPr>
        <p:spPr>
          <a:xfrm>
            <a:off x="87790" y="680477"/>
            <a:ext cx="45720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7" name="Rectangle 16"/>
          <p:cNvSpPr/>
          <p:nvPr/>
        </p:nvSpPr>
        <p:spPr>
          <a:xfrm>
            <a:off x="47305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8" name="Rectangle 17"/>
          <p:cNvSpPr/>
          <p:nvPr/>
        </p:nvSpPr>
        <p:spPr>
          <a:xfrm>
            <a:off x="2825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9" name="Rectangle 18"/>
          <p:cNvSpPr/>
          <p:nvPr/>
        </p:nvSpPr>
        <p:spPr>
          <a:xfrm>
            <a:off x="0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0" name="Rectangle 19"/>
          <p:cNvSpPr/>
          <p:nvPr/>
        </p:nvSpPr>
        <p:spPr>
          <a:xfrm flipH="1">
            <a:off x="149770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1" name="Rectangle 20"/>
          <p:cNvSpPr/>
          <p:nvPr/>
        </p:nvSpPr>
        <p:spPr>
          <a:xfrm flipH="1">
            <a:off x="189341" y="680477"/>
            <a:ext cx="27432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Rectangle 21"/>
          <p:cNvSpPr/>
          <p:nvPr/>
        </p:nvSpPr>
        <p:spPr>
          <a:xfrm flipH="1">
            <a:off x="226682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9" name="Rectangle 28"/>
          <p:cNvSpPr/>
          <p:nvPr/>
        </p:nvSpPr>
        <p:spPr>
          <a:xfrm flipH="1">
            <a:off x="254934" y="680477"/>
            <a:ext cx="9144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278710" y="680477"/>
            <a:ext cx="36576" cy="365760"/>
          </a:xfrm>
          <a:prstGeom prst="rect">
            <a:avLst/>
          </a:prstGeom>
          <a:solidFill>
            <a:schemeClr val="bg2"/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>
            <a:lvl1pPr>
              <a:defRPr sz="4000" cap="none" baseline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273050"/>
            <a:ext cx="8229600" cy="1162050"/>
          </a:xfrm>
        </p:spPr>
        <p:txBody>
          <a:bodyPr anchor="ctr"/>
          <a:lstStyle>
            <a:lvl1pPr algn="l">
              <a:buNone/>
              <a:defRPr sz="36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435100"/>
            <a:ext cx="2514600" cy="4572000"/>
          </a:xfrm>
        </p:spPr>
        <p:txBody>
          <a:bodyPr/>
          <a:lstStyle>
            <a:lvl1pPr marL="54864" indent="0"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435100"/>
            <a:ext cx="5486400" cy="45720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368032" y="0"/>
            <a:ext cx="8778240" cy="1878037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cxnSp>
        <p:nvCxnSpPr>
          <p:cNvPr id="9" name="Straight Connector 8"/>
          <p:cNvCxnSpPr/>
          <p:nvPr/>
        </p:nvCxnSpPr>
        <p:spPr>
          <a:xfrm flipV="1">
            <a:off x="363195" y="1885028"/>
            <a:ext cx="8782622" cy="0"/>
          </a:xfrm>
          <a:prstGeom prst="line">
            <a:avLst/>
          </a:prstGeom>
          <a:noFill/>
          <a:ln w="19050" cap="flat" cmpd="sng" algn="ctr">
            <a:solidFill>
              <a:srgbClr val="FFFFFF">
                <a:alpha val="100000"/>
              </a:srgbClr>
            </a:soli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grpSp>
        <p:nvGrpSpPr>
          <p:cNvPr id="10" name="Group 9"/>
          <p:cNvGrpSpPr/>
          <p:nvPr/>
        </p:nvGrpSpPr>
        <p:grpSpPr>
          <a:xfrm rot="5400000">
            <a:off x="8514581" y="1219200"/>
            <a:ext cx="132763" cy="128466"/>
            <a:chOff x="6668087" y="1297746"/>
            <a:chExt cx="161840" cy="156602"/>
          </a:xfrm>
        </p:grpSpPr>
        <p:cxnSp>
          <p:nvCxnSpPr>
            <p:cNvPr id="15" name="Straight Connector 14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6" name="Straight Connector 15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7" name="Straight Connector 16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 bwMode="grayWhite">
          <a:xfrm>
            <a:off x="914400" y="441251"/>
            <a:ext cx="6858000" cy="701749"/>
          </a:xfrm>
        </p:spPr>
        <p:txBody>
          <a:bodyPr anchor="b"/>
          <a:lstStyle>
            <a:lvl1pPr algn="l">
              <a:buNone/>
              <a:defRPr sz="2100" b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68032" y="1893781"/>
            <a:ext cx="8778240" cy="4960144"/>
          </a:xfrm>
          <a:solidFill>
            <a:schemeClr val="bg2"/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914400" y="1150144"/>
            <a:ext cx="6858000" cy="685800"/>
          </a:xfrm>
        </p:spPr>
        <p:txBody>
          <a:bodyPr/>
          <a:lstStyle>
            <a:lvl1pPr marL="27432" indent="0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grpSp>
        <p:nvGrpSpPr>
          <p:cNvPr id="14" name="Group 13"/>
          <p:cNvGrpSpPr/>
          <p:nvPr/>
        </p:nvGrpSpPr>
        <p:grpSpPr>
          <a:xfrm rot="5400000">
            <a:off x="8666981" y="1371600"/>
            <a:ext cx="132763" cy="128466"/>
            <a:chOff x="6668087" y="1297746"/>
            <a:chExt cx="161840" cy="156602"/>
          </a:xfrm>
        </p:grpSpPr>
        <p:cxnSp>
          <p:nvCxnSpPr>
            <p:cNvPr id="11" name="Straight Connector 10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2" name="Straight Connector 11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3" name="Straight Connector 12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8" name="Group 17"/>
          <p:cNvGrpSpPr/>
          <p:nvPr/>
        </p:nvGrpSpPr>
        <p:grpSpPr>
          <a:xfrm rot="5400000">
            <a:off x="8320088" y="1474763"/>
            <a:ext cx="132763" cy="128466"/>
            <a:chOff x="6668087" y="1297746"/>
            <a:chExt cx="161840" cy="156602"/>
          </a:xfrm>
        </p:grpSpPr>
        <p:cxnSp>
          <p:nvCxnSpPr>
            <p:cNvPr id="19" name="Straight Connector 18"/>
            <p:cNvCxnSpPr/>
            <p:nvPr/>
          </p:nvCxnSpPr>
          <p:spPr>
            <a:xfrm rot="16200000">
              <a:off x="6664064" y="1301769"/>
              <a:ext cx="88509" cy="80463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rot="16200000" flipV="1">
              <a:off x="6685888" y="1391257"/>
              <a:ext cx="125755" cy="427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rot="5400000" flipH="1">
              <a:off x="6744524" y="1300853"/>
              <a:ext cx="88509" cy="82296"/>
            </a:xfrm>
            <a:prstGeom prst="line">
              <a:avLst/>
            </a:prstGeom>
            <a:noFill/>
            <a:ln w="25400" cap="rnd" cmpd="sng" algn="ctr">
              <a:solidFill>
                <a:srgbClr val="FFFFFF">
                  <a:alpha val="100000"/>
                </a:srgbClr>
              </a:solidFill>
              <a:prstDash val="solid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6477000" y="55499"/>
            <a:ext cx="2133600" cy="365125"/>
          </a:xfrm>
        </p:spPr>
        <p:txBody>
          <a:bodyPr/>
          <a:lstStyle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914400" y="55499"/>
            <a:ext cx="5562600" cy="365125"/>
          </a:xfrm>
        </p:spPr>
        <p:txBody>
          <a:bodyPr/>
          <a:lstStyle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55499"/>
            <a:ext cx="457200" cy="365125"/>
          </a:xfrm>
        </p:spPr>
        <p:txBody>
          <a:bodyPr/>
          <a:lstStyle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-1"/>
            <a:ext cx="365760" cy="6854456"/>
          </a:xfrm>
          <a:prstGeom prst="rect">
            <a:avLst/>
          </a:prstGeom>
          <a:solidFill>
            <a:srgbClr val="FFFFFF">
              <a:alpha val="100000"/>
            </a:srgb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255291" y="5047394"/>
            <a:ext cx="73152" cy="169164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255291" y="4796819"/>
            <a:ext cx="73152" cy="228600"/>
          </a:xfrm>
          <a:prstGeom prst="rect">
            <a:avLst/>
          </a:prstGeom>
          <a:solidFill>
            <a:schemeClr val="accent3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255291" y="4637685"/>
            <a:ext cx="73152" cy="137160"/>
          </a:xfrm>
          <a:prstGeom prst="rect">
            <a:avLst/>
          </a:prstGeom>
          <a:solidFill>
            <a:schemeClr val="bg2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55291" y="4542559"/>
            <a:ext cx="73152" cy="7315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2" name="Rectangle 11"/>
          <p:cNvSpPr/>
          <p:nvPr/>
        </p:nvSpPr>
        <p:spPr>
          <a:xfrm>
            <a:off x="309558" y="680477"/>
            <a:ext cx="45720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5" name="Rectangle 14"/>
          <p:cNvSpPr/>
          <p:nvPr/>
        </p:nvSpPr>
        <p:spPr>
          <a:xfrm>
            <a:off x="269073" y="680477"/>
            <a:ext cx="27432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50020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7" name="Rectangle 16"/>
          <p:cNvSpPr/>
          <p:nvPr/>
        </p:nvSpPr>
        <p:spPr>
          <a:xfrm>
            <a:off x="221768" y="680477"/>
            <a:ext cx="9144" cy="365760"/>
          </a:xfrm>
          <a:prstGeom prst="rect">
            <a:avLst/>
          </a:prstGeom>
          <a:solidFill>
            <a:srgbClr val="000000">
              <a:alpha val="10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  <a:prstGeom prst="rect">
            <a:avLst/>
          </a:prstGeom>
        </p:spPr>
        <p:txBody>
          <a:bodyPr vert="horz" anchor="t">
            <a:no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914400" y="1783560"/>
            <a:ext cx="7772400" cy="457200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477000" y="6416675"/>
            <a:ext cx="21336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914400" y="6416675"/>
            <a:ext cx="55626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8610600" y="64166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  <a:extLst/>
          </a:lstStyle>
          <a:p>
            <a:fld id="{E791FF79-D5BA-41D0-A4A9-F883728119E1}" type="slidenum">
              <a:rPr lang="en-US" smtClean="0"/>
              <a:pPr/>
              <a:t>‹nº›</a:t>
            </a:fld>
            <a:endParaRPr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  <p:sldLayoutId id="2147483785" r:id="rId5"/>
    <p:sldLayoutId id="2147483786" r:id="rId6"/>
    <p:sldLayoutId id="2147483787" r:id="rId7"/>
    <p:sldLayoutId id="2147483788" r:id="rId8"/>
    <p:sldLayoutId id="2147483789" r:id="rId9"/>
    <p:sldLayoutId id="2147483790" r:id="rId10"/>
    <p:sldLayoutId id="2147483791" r:id="rId11"/>
  </p:sldLayoutIdLst>
  <p:hf sldNum="0" hdr="0"/>
  <p:txStyles>
    <p:titleStyle>
      <a:lvl1pPr algn="l" rtl="0" eaLnBrk="1" latinLnBrk="0" hangingPunct="1">
        <a:spcBef>
          <a:spcPct val="0"/>
        </a:spcBef>
        <a:buNone/>
        <a:defRPr kumimoji="0" sz="4000" kern="1200" spc="-100" baseline="0">
          <a:solidFill>
            <a:schemeClr val="tx2">
              <a:satMod val="200000"/>
            </a:schemeClr>
          </a:solidFill>
          <a:latin typeface="+mj-lt"/>
          <a:ea typeface="+mj-ea"/>
          <a:cs typeface="+mj-cs"/>
        </a:defRPr>
      </a:lvl1pPr>
      <a:extLst/>
    </p:titleStyle>
    <p:bodyStyle>
      <a:lvl1pPr marL="411480" indent="-342900" algn="l" rtl="0" eaLnBrk="1" latinLnBrk="0" hangingPunct="1">
        <a:spcBef>
          <a:spcPts val="700"/>
        </a:spcBef>
        <a:buClr>
          <a:schemeClr val="tx2"/>
        </a:buClr>
        <a:buSzPct val="95000"/>
        <a:buFont typeface="Wingdings"/>
        <a:buChar char="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40664" indent="-285750" algn="l" rtl="0" eaLnBrk="1" latinLnBrk="0" hangingPunct="1">
        <a:spcBef>
          <a:spcPct val="20000"/>
        </a:spcBef>
        <a:buClr>
          <a:schemeClr val="accent2"/>
        </a:buClr>
        <a:buSzPct val="90000"/>
        <a:buFont typeface="Wingdings"/>
        <a:buChar char="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96696" indent="-22860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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61872" indent="-228600" algn="l" rtl="0" eaLnBrk="1" latinLnBrk="0" hangingPunct="1">
        <a:spcBef>
          <a:spcPct val="20000"/>
        </a:spcBef>
        <a:buClr>
          <a:schemeClr val="accent3"/>
        </a:buClr>
        <a:buFont typeface="Wingdings 3"/>
        <a:buChar char="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813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9928" indent="-210312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01952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93976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18288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5.xml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5" Type="http://schemas.openxmlformats.org/officeDocument/2006/relationships/oleObject" Target="Drawing1/Drawing/~Page-1/Circle" TargetMode="External"/><Relationship Id="rId4" Type="http://schemas.openxmlformats.org/officeDocument/2006/relationships/image" Target="../media/image2.png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png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png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9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6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2.png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7/10/2009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33400" y="1447800"/>
            <a:ext cx="8763000" cy="1975104"/>
          </a:xfrm>
        </p:spPr>
        <p:txBody>
          <a:bodyPr/>
          <a:lstStyle/>
          <a:p>
            <a:r>
              <a:rPr lang="en-US" sz="3200" dirty="0" err="1" smtClean="0"/>
              <a:t>Avaliação</a:t>
            </a:r>
            <a:r>
              <a:rPr lang="en-US" sz="3200" dirty="0" smtClean="0"/>
              <a:t> </a:t>
            </a:r>
            <a:r>
              <a:rPr lang="en-US" sz="3200" dirty="0" err="1" smtClean="0"/>
              <a:t>Trienal</a:t>
            </a:r>
            <a:r>
              <a:rPr lang="en-US" sz="3200" dirty="0" smtClean="0"/>
              <a:t> – </a:t>
            </a:r>
            <a:r>
              <a:rPr lang="en-US" sz="3200" dirty="0" err="1" smtClean="0"/>
              <a:t>Engenharias</a:t>
            </a:r>
            <a:r>
              <a:rPr lang="en-US" sz="3200" dirty="0" smtClean="0"/>
              <a:t> III</a:t>
            </a:r>
            <a:endParaRPr lang="en-US" sz="32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9200" y="4495800"/>
            <a:ext cx="6400800" cy="1600200"/>
          </a:xfrm>
        </p:spPr>
        <p:txBody>
          <a:bodyPr/>
          <a:lstStyle/>
          <a:p>
            <a:r>
              <a:rPr lang="en-US" dirty="0" err="1" smtClean="0"/>
              <a:t>Nei</a:t>
            </a:r>
            <a:r>
              <a:rPr lang="en-US" dirty="0" smtClean="0"/>
              <a:t> Yoshihiro Soma – </a:t>
            </a:r>
            <a:r>
              <a:rPr lang="en-US" dirty="0" err="1" smtClean="0"/>
              <a:t>Coordenador</a:t>
            </a:r>
            <a:endParaRPr lang="en-US" dirty="0" smtClean="0"/>
          </a:p>
          <a:p>
            <a:r>
              <a:rPr lang="en-US" dirty="0" err="1" smtClean="0"/>
              <a:t>Adiel</a:t>
            </a:r>
            <a:r>
              <a:rPr lang="en-US" dirty="0" smtClean="0"/>
              <a:t> Teixeira de Almeida – </a:t>
            </a:r>
            <a:r>
              <a:rPr lang="en-US" dirty="0" err="1" smtClean="0"/>
              <a:t>Adjunto</a:t>
            </a:r>
            <a:endParaRPr lang="en-US" dirty="0" smtClean="0"/>
          </a:p>
          <a:p>
            <a:r>
              <a:rPr lang="en-US" dirty="0" smtClean="0"/>
              <a:t>2007-2010</a:t>
            </a:r>
            <a:endParaRPr lang="en-US" dirty="0"/>
          </a:p>
        </p:txBody>
      </p:sp>
      <p:pic>
        <p:nvPicPr>
          <p:cNvPr id="2969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36865" name="Rectangle 1"/>
          <p:cNvSpPr>
            <a:spLocks noChangeArrowheads="1"/>
          </p:cNvSpPr>
          <p:nvPr/>
        </p:nvSpPr>
        <p:spPr bwMode="auto">
          <a:xfrm>
            <a:off x="685800" y="1524000"/>
            <a:ext cx="8229600" cy="397031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Específicas para as Engenharias III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Utilização do Qualis de Periódicos: </a:t>
            </a:r>
            <a:r>
              <a:rPr kumimoji="0" lang="pt-BR" sz="2800" b="0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É importante expressar que os critérios utilizados geram uma lista Qualis contendo títulos de periódicos que tiveram publicação nas Engenharias III. Mais ainda, que a lista Qualis se aplica tão somente à Avaliação de Programas de Pós-Graduação, não devendo ser utilizada para a avaliação do desempenho individual de docente e/ou pesquisador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smtClean="0"/>
              <a:t>O Qualis é </a:t>
            </a:r>
            <a:r>
              <a:rPr lang="en-US" dirty="0" err="1" smtClean="0"/>
              <a:t>composto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regra</a:t>
            </a:r>
            <a:r>
              <a:rPr lang="en-US" dirty="0" smtClean="0"/>
              <a:t> e a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ano</a:t>
            </a:r>
            <a:r>
              <a:rPr lang="en-US" dirty="0" smtClean="0"/>
              <a:t> </a:t>
            </a:r>
            <a:r>
              <a:rPr lang="en-US" dirty="0" err="1" smtClean="0"/>
              <a:t>há</a:t>
            </a:r>
            <a:r>
              <a:rPr lang="en-US" dirty="0" smtClean="0"/>
              <a:t> a </a:t>
            </a:r>
            <a:r>
              <a:rPr lang="en-US" dirty="0" err="1" smtClean="0"/>
              <a:t>quantidade</a:t>
            </a:r>
            <a:r>
              <a:rPr lang="en-US" dirty="0" smtClean="0"/>
              <a:t> de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que</a:t>
            </a:r>
            <a:r>
              <a:rPr lang="en-US" dirty="0" smtClean="0"/>
              <a:t> </a:t>
            </a:r>
            <a:r>
              <a:rPr lang="en-US" dirty="0" err="1" smtClean="0"/>
              <a:t>cada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publicou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Todos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títulos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classificados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8 </a:t>
            </a:r>
            <a:r>
              <a:rPr lang="en-US" dirty="0" err="1" smtClean="0"/>
              <a:t>estratos</a:t>
            </a:r>
            <a:r>
              <a:rPr lang="en-US" dirty="0" smtClean="0"/>
              <a:t>: A1, A2, B1, B2, B3, B4, B5 e C.</a:t>
            </a:r>
          </a:p>
          <a:p>
            <a:r>
              <a:rPr lang="en-US" b="1" i="1" u="sng" dirty="0" smtClean="0">
                <a:solidFill>
                  <a:srgbClr val="FFC000"/>
                </a:solidFill>
              </a:rPr>
              <a:t>As </a:t>
            </a:r>
            <a:r>
              <a:rPr lang="en-US" b="1" i="1" u="sng" dirty="0" err="1" smtClean="0">
                <a:solidFill>
                  <a:srgbClr val="FFC000"/>
                </a:solidFill>
              </a:rPr>
              <a:t>Engenharias</a:t>
            </a:r>
            <a:r>
              <a:rPr lang="en-US" b="1" i="1" u="sng" dirty="0" smtClean="0">
                <a:solidFill>
                  <a:srgbClr val="FFC000"/>
                </a:solidFill>
              </a:rPr>
              <a:t> III </a:t>
            </a:r>
            <a:r>
              <a:rPr lang="en-US" b="1" i="1" u="sng" dirty="0" err="1" smtClean="0">
                <a:solidFill>
                  <a:srgbClr val="FFC000"/>
                </a:solidFill>
              </a:rPr>
              <a:t>não</a:t>
            </a:r>
            <a:r>
              <a:rPr lang="en-US" b="1" i="1" u="sng" dirty="0" smtClean="0">
                <a:solidFill>
                  <a:srgbClr val="FFC000"/>
                </a:solidFill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</a:rPr>
              <a:t>fizeram</a:t>
            </a:r>
            <a:r>
              <a:rPr lang="en-US" b="1" i="1" u="sng" dirty="0" smtClean="0">
                <a:solidFill>
                  <a:srgbClr val="FFC000"/>
                </a:solidFill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</a:rPr>
              <a:t>alterações</a:t>
            </a:r>
            <a:r>
              <a:rPr lang="en-US" b="1" i="1" u="sng" dirty="0" smtClean="0">
                <a:solidFill>
                  <a:srgbClr val="FFC000"/>
                </a:solidFill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</a:rPr>
              <a:t>baseadas</a:t>
            </a:r>
            <a:r>
              <a:rPr lang="en-US" b="1" i="1" u="sng" dirty="0" smtClean="0">
                <a:solidFill>
                  <a:srgbClr val="FFC000"/>
                </a:solidFill>
              </a:rPr>
              <a:t> </a:t>
            </a:r>
            <a:r>
              <a:rPr lang="en-US" b="1" i="1" u="sng" dirty="0" err="1" smtClean="0">
                <a:solidFill>
                  <a:srgbClr val="FFC000"/>
                </a:solidFill>
              </a:rPr>
              <a:t>somente</a:t>
            </a:r>
            <a:r>
              <a:rPr lang="en-US" b="1" i="1" u="sng" dirty="0" smtClean="0">
                <a:solidFill>
                  <a:srgbClr val="FFC000"/>
                </a:solidFill>
              </a:rPr>
              <a:t> no JCR.</a:t>
            </a:r>
          </a:p>
          <a:p>
            <a:endParaRPr lang="en-US" b="1" i="1" u="sng" dirty="0" smtClean="0">
              <a:solidFill>
                <a:srgbClr val="FFC000"/>
              </a:solidFill>
            </a:endParaRP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1676400" y="54864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err="1" smtClean="0">
                <a:solidFill>
                  <a:srgbClr val="FFC000"/>
                </a:solidFill>
                <a:sym typeface="Symbol"/>
              </a:rPr>
              <a:t>Lembrando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                  IA             </a:t>
            </a:r>
            <a:r>
              <a:rPr lang="en-US" sz="2000" b="1" dirty="0" smtClean="0">
                <a:solidFill>
                  <a:srgbClr val="FFC000"/>
                </a:solidFill>
              </a:rPr>
              <a:t>  A1 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 A2  B1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                  IB  NA   B2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uiExpand="1" build="p"/>
      <p:bldP spid="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ENEGEP Salvador</a:t>
            </a:r>
            <a:endParaRPr lang="en-US" dirty="0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Rectangle 8"/>
          <p:cNvSpPr/>
          <p:nvPr/>
        </p:nvSpPr>
        <p:spPr>
          <a:xfrm>
            <a:off x="533400" y="1066800"/>
            <a:ext cx="4572000" cy="1169551"/>
          </a:xfrm>
          <a:prstGeom prst="rect">
            <a:avLst/>
          </a:prstGeom>
        </p:spPr>
        <p:txBody>
          <a:bodyPr>
            <a:spAutoFit/>
          </a:bodyPr>
          <a:lstStyle/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err="1" smtClean="0">
                <a:solidFill>
                  <a:srgbClr val="FFC000"/>
                </a:solidFill>
                <a:sym typeface="Symbol"/>
              </a:rPr>
              <a:t>Relembrando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sym typeface="Symbol"/>
              </a:rPr>
              <a:t>mais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sym typeface="Symbol"/>
              </a:rPr>
              <a:t>uma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</a:t>
            </a:r>
            <a:r>
              <a:rPr lang="en-US" sz="2000" b="1" dirty="0" err="1" smtClean="0">
                <a:solidFill>
                  <a:srgbClr val="FFC000"/>
                </a:solidFill>
                <a:sym typeface="Symbol"/>
              </a:rPr>
              <a:t>vez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: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                  IA             </a:t>
            </a:r>
            <a:r>
              <a:rPr lang="en-US" sz="2000" b="1" dirty="0" smtClean="0">
                <a:solidFill>
                  <a:srgbClr val="FFC000"/>
                </a:solidFill>
              </a:rPr>
              <a:t>  A1 </a:t>
            </a: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 A2  B1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000" b="1" dirty="0" smtClean="0">
                <a:solidFill>
                  <a:srgbClr val="FFC000"/>
                </a:solidFill>
                <a:sym typeface="Symbol"/>
              </a:rPr>
              <a:t>                   IB  NA   B2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609600" y="2943523"/>
            <a:ext cx="8534400" cy="36933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dirty="0" smtClean="0"/>
              <a:t>Numerador de PQD = </a:t>
            </a:r>
            <a:r>
              <a:rPr lang="pt-BR" b="1" i="1" dirty="0" smtClean="0">
                <a:solidFill>
                  <a:srgbClr val="FFC000"/>
                </a:solidFill>
              </a:rPr>
              <a:t>A1</a:t>
            </a:r>
            <a:r>
              <a:rPr lang="pt-BR" dirty="0" smtClean="0"/>
              <a:t> </a:t>
            </a:r>
            <a:r>
              <a:rPr lang="pt-BR" b="1" i="1" dirty="0" smtClean="0">
                <a:solidFill>
                  <a:srgbClr val="FFC000"/>
                </a:solidFill>
              </a:rPr>
              <a:t>+ A2x0,85 </a:t>
            </a:r>
            <a:r>
              <a:rPr lang="pt-BR" dirty="0" smtClean="0"/>
              <a:t>+ </a:t>
            </a:r>
            <a:r>
              <a:rPr lang="pt-BR" b="1" i="1" dirty="0" smtClean="0">
                <a:solidFill>
                  <a:srgbClr val="FFC000"/>
                </a:solidFill>
              </a:rPr>
              <a:t>B1x0,7</a:t>
            </a:r>
            <a:r>
              <a:rPr lang="pt-BR" dirty="0" smtClean="0"/>
              <a:t> </a:t>
            </a:r>
            <a:r>
              <a:rPr lang="pt-BR" dirty="0" smtClean="0">
                <a:solidFill>
                  <a:srgbClr val="FFC000"/>
                </a:solidFill>
              </a:rPr>
              <a:t>+</a:t>
            </a:r>
            <a:r>
              <a:rPr lang="pt-BR" b="1" i="1" dirty="0" smtClean="0">
                <a:solidFill>
                  <a:srgbClr val="FFC000"/>
                </a:solidFill>
              </a:rPr>
              <a:t>B2x0,5</a:t>
            </a:r>
            <a:r>
              <a:rPr lang="pt-BR" dirty="0" smtClean="0">
                <a:solidFill>
                  <a:srgbClr val="FFC000"/>
                </a:solidFill>
              </a:rPr>
              <a:t> </a:t>
            </a:r>
            <a:r>
              <a:rPr lang="pt-BR" dirty="0" smtClean="0">
                <a:solidFill>
                  <a:schemeClr val="accent6">
                    <a:lumMod val="40000"/>
                    <a:lumOff val="60000"/>
                  </a:schemeClr>
                </a:solidFill>
              </a:rPr>
              <a:t>+ B3x0,2 + B4x0,10 + B5x0,05 </a:t>
            </a:r>
            <a:r>
              <a:rPr lang="pt-BR" dirty="0" smtClean="0"/>
              <a:t>+ </a:t>
            </a:r>
            <a:r>
              <a:rPr lang="nb-NO" b="1" i="1" dirty="0" smtClean="0">
                <a:solidFill>
                  <a:srgbClr val="FFC000"/>
                </a:solidFill>
              </a:rPr>
              <a:t>L</a:t>
            </a:r>
            <a:endParaRPr lang="en-US" b="1" i="1" dirty="0">
              <a:solidFill>
                <a:srgbClr val="FFC000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609600" y="2223969"/>
            <a:ext cx="830580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b="1" i="1" dirty="0" smtClean="0"/>
              <a:t>No novo Documento de Área: A Produção Qualificada é somente dos  </a:t>
            </a:r>
          </a:p>
          <a:p>
            <a:r>
              <a:rPr lang="pt-BR" sz="2000" b="1" i="1" dirty="0" smtClean="0"/>
              <a:t>somente Docentes Permanentes .</a:t>
            </a:r>
            <a:endParaRPr lang="en-US" sz="2000" b="1" i="1" dirty="0"/>
          </a:p>
        </p:txBody>
      </p:sp>
      <p:sp>
        <p:nvSpPr>
          <p:cNvPr id="13" name="Rectangle 12"/>
          <p:cNvSpPr/>
          <p:nvPr/>
        </p:nvSpPr>
        <p:spPr>
          <a:xfrm>
            <a:off x="609600" y="3352324"/>
            <a:ext cx="4572000" cy="369332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pt-BR" dirty="0" err="1" smtClean="0"/>
              <a:t>Denumerador</a:t>
            </a:r>
            <a:r>
              <a:rPr lang="pt-BR" dirty="0" smtClean="0"/>
              <a:t> de PQD = Docentes Ativos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685800" y="3846255"/>
            <a:ext cx="8305800" cy="224676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pt-BR" sz="2000" dirty="0" smtClean="0"/>
              <a:t>Há uma menor transição (fatores multiplicativos) atualmente que entre os antigos níveis IA, IB, IC e NA</a:t>
            </a:r>
            <a:r>
              <a:rPr lang="pt-BR" sz="2000" b="1" i="1" dirty="0" smtClean="0"/>
              <a:t>.</a:t>
            </a:r>
          </a:p>
          <a:p>
            <a:pPr algn="just"/>
            <a:r>
              <a:rPr lang="pt-BR" sz="2000" dirty="0" smtClean="0"/>
              <a:t>É preciso notar que um periódico Nacional pode ter uma indexação e visibilidade Internacional. Foram usadas as bases </a:t>
            </a:r>
            <a:r>
              <a:rPr lang="pt-BR" sz="2000" dirty="0" err="1" smtClean="0"/>
              <a:t>Scielo</a:t>
            </a:r>
            <a:r>
              <a:rPr lang="pt-BR" sz="2000" dirty="0" smtClean="0"/>
              <a:t>, </a:t>
            </a:r>
            <a:r>
              <a:rPr lang="pt-BR" sz="2000" dirty="0" err="1" smtClean="0"/>
              <a:t>Scopus</a:t>
            </a:r>
            <a:r>
              <a:rPr lang="pt-BR" sz="2000" dirty="0" smtClean="0"/>
              <a:t> e do ISI.</a:t>
            </a:r>
          </a:p>
          <a:p>
            <a:pPr algn="just"/>
            <a:r>
              <a:rPr lang="pt-BR" sz="2000" b="1" i="1" dirty="0" smtClean="0"/>
              <a:t>Anteriormente chegava-se somente até o atual B2 e somente Livros. </a:t>
            </a:r>
          </a:p>
          <a:p>
            <a:r>
              <a:rPr lang="pt-BR" sz="2000" dirty="0" smtClean="0"/>
              <a:t>A = 4* x Livro Internacional + 1,0 x Int. A + 0,75 x Int. B + 0,5 x Nac. A</a:t>
            </a:r>
          </a:p>
          <a:p>
            <a:r>
              <a:rPr lang="pt-BR" sz="2000" dirty="0" smtClean="0"/>
              <a:t>B = Número Total de Docentes Permanentes</a:t>
            </a:r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/>
      <p:bldP spid="12" grpId="0"/>
      <p:bldP spid="13" grpId="0"/>
      <p:bldP spid="15" grpId="0" build="allAtOnce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Rectangle 6"/>
          <p:cNvSpPr/>
          <p:nvPr/>
        </p:nvSpPr>
        <p:spPr>
          <a:xfrm>
            <a:off x="533400" y="1600200"/>
            <a:ext cx="84582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 smtClean="0"/>
              <a:t>No Documento de Área antigo lê-se;</a:t>
            </a:r>
          </a:p>
          <a:p>
            <a:pPr algn="just"/>
            <a:r>
              <a:rPr lang="pt-BR" sz="2000" i="1" dirty="0" smtClean="0"/>
              <a:t>Na análise do número de docentes permanentes levou-se em conta as diretrizes adotadas pela CAPES, em sua portaria nº 068 de 03 de agosto de 2004. Tal portaria confirma um critério que já vinha sendo adotado pelas Engenharias com o objetivo de evitar que docentes visitantes sejam considerados permanentes e que docentes pouco produtivos, apesar de participar efetivamente dos Programas, sejam excluídos do quadro para melhorar a avaliação. A intenção é que se tenha um quadro mais realista do conjunto de docentes dos Programas avaliados. </a:t>
            </a:r>
            <a:endParaRPr lang="en-US" sz="2000" i="1" dirty="0"/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 fontScale="92500" lnSpcReduction="20000"/>
          </a:bodyPr>
          <a:lstStyle/>
          <a:p>
            <a:pPr algn="just"/>
            <a:r>
              <a:rPr lang="en-US" sz="1800" dirty="0" smtClean="0"/>
              <a:t>O Qualis é </a:t>
            </a:r>
            <a:r>
              <a:rPr lang="en-US" sz="1800" dirty="0" err="1" smtClean="0"/>
              <a:t>composto</a:t>
            </a:r>
            <a:r>
              <a:rPr lang="en-US" sz="1800" dirty="0" smtClean="0"/>
              <a:t> </a:t>
            </a:r>
            <a:r>
              <a:rPr lang="en-US" sz="1800" dirty="0" err="1" smtClean="0"/>
              <a:t>por</a:t>
            </a:r>
            <a:r>
              <a:rPr lang="en-US" sz="1800" dirty="0" smtClean="0"/>
              <a:t> </a:t>
            </a:r>
            <a:r>
              <a:rPr lang="en-US" sz="1800" dirty="0" err="1" smtClean="0"/>
              <a:t>uma</a:t>
            </a:r>
            <a:r>
              <a:rPr lang="en-US" sz="1800" dirty="0" smtClean="0"/>
              <a:t> </a:t>
            </a:r>
            <a:r>
              <a:rPr lang="en-US" sz="1800" dirty="0" err="1" smtClean="0"/>
              <a:t>regra</a:t>
            </a:r>
            <a:r>
              <a:rPr lang="en-US" sz="1800" dirty="0" smtClean="0"/>
              <a:t> e a </a:t>
            </a:r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ano</a:t>
            </a:r>
            <a:r>
              <a:rPr lang="en-US" sz="1800" dirty="0" smtClean="0"/>
              <a:t> </a:t>
            </a:r>
            <a:r>
              <a:rPr lang="en-US" sz="1800" dirty="0" err="1" smtClean="0"/>
              <a:t>há</a:t>
            </a:r>
            <a:r>
              <a:rPr lang="en-US" sz="1800" dirty="0" smtClean="0"/>
              <a:t> a </a:t>
            </a:r>
            <a:r>
              <a:rPr lang="en-US" sz="1800" dirty="0" err="1" smtClean="0"/>
              <a:t>quantidade</a:t>
            </a:r>
            <a:r>
              <a:rPr lang="en-US" sz="1800" dirty="0" smtClean="0"/>
              <a:t> de </a:t>
            </a:r>
            <a:r>
              <a:rPr lang="en-US" sz="1800" dirty="0" err="1" smtClean="0"/>
              <a:t>títulos</a:t>
            </a:r>
            <a:r>
              <a:rPr lang="en-US" sz="1800" dirty="0" smtClean="0"/>
              <a:t> </a:t>
            </a:r>
            <a:r>
              <a:rPr lang="en-US" sz="1800" dirty="0" err="1" smtClean="0"/>
              <a:t>que</a:t>
            </a:r>
            <a:r>
              <a:rPr lang="en-US" sz="1800" dirty="0" smtClean="0"/>
              <a:t> </a:t>
            </a:r>
            <a:r>
              <a:rPr lang="en-US" sz="1800" dirty="0" err="1" smtClean="0"/>
              <a:t>cada</a:t>
            </a:r>
            <a:r>
              <a:rPr lang="en-US" sz="1800" dirty="0" smtClean="0"/>
              <a:t> </a:t>
            </a:r>
            <a:r>
              <a:rPr lang="en-US" sz="1800" dirty="0" err="1" smtClean="0"/>
              <a:t>área</a:t>
            </a:r>
            <a:r>
              <a:rPr lang="en-US" sz="1800" dirty="0" smtClean="0"/>
              <a:t> </a:t>
            </a:r>
            <a:r>
              <a:rPr lang="en-US" sz="1800" dirty="0" err="1" smtClean="0"/>
              <a:t>publicou</a:t>
            </a:r>
            <a:r>
              <a:rPr lang="en-US" sz="1800" dirty="0" smtClean="0"/>
              <a:t>. </a:t>
            </a:r>
          </a:p>
          <a:p>
            <a:pPr algn="just"/>
            <a:r>
              <a:rPr lang="en-US" sz="3200" dirty="0" err="1" smtClean="0"/>
              <a:t>Regra</a:t>
            </a:r>
            <a:r>
              <a:rPr lang="en-US" sz="3200" dirty="0" smtClean="0"/>
              <a:t> Qualis (</a:t>
            </a:r>
            <a:r>
              <a:rPr lang="en-US" sz="3200" dirty="0" err="1" smtClean="0"/>
              <a:t>para</a:t>
            </a:r>
            <a:r>
              <a:rPr lang="en-US" sz="3200" dirty="0" smtClean="0"/>
              <a:t> </a:t>
            </a:r>
            <a:r>
              <a:rPr lang="en-US" sz="3200" dirty="0" err="1" smtClean="0"/>
              <a:t>os</a:t>
            </a:r>
            <a:r>
              <a:rPr lang="en-US" sz="3200" dirty="0" smtClean="0"/>
              <a:t> </a:t>
            </a:r>
            <a:r>
              <a:rPr lang="en-US" sz="3200" dirty="0" err="1" smtClean="0"/>
              <a:t>estratos</a:t>
            </a:r>
            <a:r>
              <a:rPr lang="en-US" sz="3200" dirty="0" smtClean="0"/>
              <a:t> </a:t>
            </a:r>
            <a:r>
              <a:rPr lang="en-US" sz="3200" dirty="0" err="1" smtClean="0"/>
              <a:t>mais</a:t>
            </a:r>
            <a:r>
              <a:rPr lang="en-US" sz="3200" dirty="0" smtClean="0"/>
              <a:t> altos)</a:t>
            </a:r>
          </a:p>
          <a:p>
            <a:pPr algn="just"/>
            <a:r>
              <a:rPr lang="en-US" sz="3200" dirty="0" smtClean="0"/>
              <a:t>A1, A2, B1 e B2.</a:t>
            </a:r>
          </a:p>
          <a:p>
            <a:pPr algn="just"/>
            <a:r>
              <a:rPr lang="en-US" sz="3200" dirty="0" smtClean="0"/>
              <a:t>B2: (Antigo IB e NA)</a:t>
            </a:r>
          </a:p>
          <a:p>
            <a:pPr lvl="2" algn="just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constar</a:t>
            </a:r>
            <a:r>
              <a:rPr lang="en-US" dirty="0" smtClean="0"/>
              <a:t> do Scopus </a:t>
            </a:r>
            <a:r>
              <a:rPr lang="en-US" dirty="0" err="1" smtClean="0"/>
              <a:t>como</a:t>
            </a:r>
            <a:r>
              <a:rPr lang="en-US" dirty="0" smtClean="0"/>
              <a:t> subscribed, </a:t>
            </a:r>
            <a:r>
              <a:rPr lang="en-US" dirty="0" err="1" smtClean="0"/>
              <a:t>muitos</a:t>
            </a:r>
            <a:r>
              <a:rPr lang="en-US" dirty="0" smtClean="0"/>
              <a:t> </a:t>
            </a:r>
            <a:r>
              <a:rPr lang="en-US" dirty="0" err="1" smtClean="0"/>
              <a:t>periódicos</a:t>
            </a:r>
            <a:r>
              <a:rPr lang="en-US" dirty="0" smtClean="0"/>
              <a:t> </a:t>
            </a:r>
            <a:r>
              <a:rPr lang="en-US" dirty="0" err="1" smtClean="0"/>
              <a:t>nacionais</a:t>
            </a:r>
            <a:r>
              <a:rPr lang="en-US" dirty="0" smtClean="0"/>
              <a:t>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estão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B2. </a:t>
            </a:r>
            <a:r>
              <a:rPr lang="en-US" dirty="0" err="1" smtClean="0"/>
              <a:t>Em</a:t>
            </a:r>
            <a:r>
              <a:rPr lang="en-US" dirty="0" smtClean="0"/>
              <a:t> </a:t>
            </a:r>
            <a:r>
              <a:rPr lang="en-US" dirty="0" err="1" smtClean="0"/>
              <a:t>futuro</a:t>
            </a:r>
            <a:r>
              <a:rPr lang="en-US" dirty="0" smtClean="0"/>
              <a:t> </a:t>
            </a:r>
            <a:r>
              <a:rPr lang="en-US" dirty="0" err="1" smtClean="0"/>
              <a:t>próximo</a:t>
            </a:r>
            <a:r>
              <a:rPr lang="en-US" dirty="0" smtClean="0"/>
              <a:t> </a:t>
            </a:r>
            <a:r>
              <a:rPr lang="en-US" dirty="0" err="1" smtClean="0"/>
              <a:t>estarão</a:t>
            </a:r>
            <a:r>
              <a:rPr lang="en-US" dirty="0" smtClean="0"/>
              <a:t> </a:t>
            </a:r>
            <a:r>
              <a:rPr lang="en-US" dirty="0" err="1" smtClean="0"/>
              <a:t>em</a:t>
            </a:r>
            <a:r>
              <a:rPr lang="en-US" dirty="0" smtClean="0"/>
              <a:t> B1 (</a:t>
            </a:r>
            <a:r>
              <a:rPr lang="en-US" dirty="0" err="1" smtClean="0"/>
              <a:t>antigo</a:t>
            </a:r>
            <a:r>
              <a:rPr lang="en-US" dirty="0" smtClean="0"/>
              <a:t> IA), e.g. </a:t>
            </a:r>
            <a:r>
              <a:rPr lang="en-US" dirty="0" err="1" smtClean="0"/>
              <a:t>Produção</a:t>
            </a:r>
            <a:r>
              <a:rPr lang="en-US" dirty="0" smtClean="0"/>
              <a:t>, </a:t>
            </a:r>
            <a:r>
              <a:rPr lang="en-US" dirty="0" err="1" smtClean="0"/>
              <a:t>Gestão</a:t>
            </a:r>
            <a:r>
              <a:rPr lang="en-US" dirty="0" smtClean="0"/>
              <a:t> &amp; </a:t>
            </a:r>
            <a:r>
              <a:rPr lang="en-US" dirty="0" err="1" smtClean="0"/>
              <a:t>Produção</a:t>
            </a:r>
            <a:r>
              <a:rPr lang="en-US" dirty="0" smtClean="0"/>
              <a:t>, </a:t>
            </a:r>
            <a:r>
              <a:rPr lang="en-US" dirty="0" err="1" smtClean="0"/>
              <a:t>Pesquisa</a:t>
            </a:r>
            <a:r>
              <a:rPr lang="en-US" dirty="0" smtClean="0"/>
              <a:t> </a:t>
            </a:r>
            <a:r>
              <a:rPr lang="en-US" dirty="0" err="1" smtClean="0"/>
              <a:t>Operacional</a:t>
            </a:r>
            <a:r>
              <a:rPr lang="en-US" dirty="0" smtClean="0"/>
              <a:t>, </a:t>
            </a:r>
            <a:r>
              <a:rPr lang="en-US" dirty="0" err="1" smtClean="0"/>
              <a:t>Inspeção</a:t>
            </a:r>
            <a:r>
              <a:rPr lang="en-US" dirty="0" smtClean="0"/>
              <a:t> e </a:t>
            </a:r>
            <a:r>
              <a:rPr lang="en-US" dirty="0" err="1" smtClean="0"/>
              <a:t>Soldagem</a:t>
            </a:r>
            <a:r>
              <a:rPr lang="en-US" dirty="0" smtClean="0"/>
              <a:t>, Journal of the Brazilian Society of Mechanical Science.</a:t>
            </a:r>
          </a:p>
          <a:p>
            <a:pPr lvl="2" algn="just"/>
            <a:endParaRPr lang="en-US" dirty="0" smtClean="0"/>
          </a:p>
          <a:p>
            <a:pPr algn="just"/>
            <a:r>
              <a:rPr lang="en-US" dirty="0" smtClean="0"/>
              <a:t>B3: (Antigo IC)</a:t>
            </a:r>
          </a:p>
          <a:p>
            <a:pPr lvl="2" algn="just"/>
            <a:r>
              <a:rPr lang="en-US" dirty="0" err="1" smtClean="0"/>
              <a:t>Deve</a:t>
            </a:r>
            <a:r>
              <a:rPr lang="en-US" dirty="0" smtClean="0"/>
              <a:t> </a:t>
            </a:r>
            <a:r>
              <a:rPr lang="en-US" dirty="0" err="1" smtClean="0"/>
              <a:t>constar</a:t>
            </a:r>
            <a:r>
              <a:rPr lang="en-US" dirty="0" smtClean="0"/>
              <a:t> do Scopus </a:t>
            </a:r>
            <a:r>
              <a:rPr lang="en-US" dirty="0" err="1" smtClean="0"/>
              <a:t>como</a:t>
            </a:r>
            <a:r>
              <a:rPr lang="en-US" dirty="0" smtClean="0"/>
              <a:t> </a:t>
            </a:r>
            <a:r>
              <a:rPr lang="en-US" dirty="0" err="1" smtClean="0"/>
              <a:t>usubscribed</a:t>
            </a:r>
            <a:r>
              <a:rPr lang="en-US" dirty="0" smtClean="0"/>
              <a:t> / </a:t>
            </a:r>
            <a:r>
              <a:rPr lang="en-US" dirty="0" err="1" smtClean="0"/>
              <a:t>Scielo</a:t>
            </a:r>
            <a:endParaRPr lang="en-US" dirty="0" smtClean="0"/>
          </a:p>
          <a:p>
            <a:endParaRPr lang="en-US" b="1" i="1" u="sng" dirty="0" smtClean="0">
              <a:solidFill>
                <a:srgbClr val="FFC000"/>
              </a:solidFill>
            </a:endParaRP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Periódico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Corpo</a:t>
            </a:r>
            <a:r>
              <a:rPr lang="en-US" dirty="0" smtClean="0">
                <a:solidFill>
                  <a:srgbClr val="FFC000"/>
                </a:solidFill>
              </a:rPr>
              <a:t> Editorial </a:t>
            </a:r>
            <a:r>
              <a:rPr lang="en-US" dirty="0" err="1" smtClean="0">
                <a:solidFill>
                  <a:srgbClr val="FFC000"/>
                </a:solidFill>
              </a:rPr>
              <a:t>da</a:t>
            </a:r>
            <a:r>
              <a:rPr lang="en-US" dirty="0" smtClean="0">
                <a:solidFill>
                  <a:srgbClr val="FFC000"/>
                </a:solidFill>
              </a:rPr>
              <a:t> IES / </a:t>
            </a:r>
            <a:r>
              <a:rPr lang="en-US" dirty="0" err="1" smtClean="0">
                <a:solidFill>
                  <a:srgbClr val="FFC000"/>
                </a:solidFill>
              </a:rPr>
              <a:t>Programa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Incentivo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envolvimento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discente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Revisão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por</a:t>
            </a:r>
            <a:r>
              <a:rPr lang="en-US" dirty="0" smtClean="0">
                <a:solidFill>
                  <a:srgbClr val="FFC000"/>
                </a:solidFill>
              </a:rPr>
              <a:t> pares</a:t>
            </a:r>
          </a:p>
          <a:p>
            <a:pPr lvl="1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Gere</a:t>
            </a:r>
            <a:r>
              <a:rPr lang="en-US" dirty="0" smtClean="0">
                <a:solidFill>
                  <a:srgbClr val="FFC000"/>
                </a:solidFill>
              </a:rPr>
              <a:t> a </a:t>
            </a:r>
            <a:r>
              <a:rPr lang="en-US" dirty="0" err="1" smtClean="0">
                <a:solidFill>
                  <a:srgbClr val="FFC000"/>
                </a:solidFill>
              </a:rPr>
              <a:t>criação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cultura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divulgação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visibilidade</a:t>
            </a:r>
            <a:r>
              <a:rPr lang="en-US" dirty="0" smtClean="0">
                <a:solidFill>
                  <a:srgbClr val="FFC000"/>
                </a:solidFill>
              </a:rPr>
              <a:t> no </a:t>
            </a:r>
            <a:r>
              <a:rPr lang="en-US" b="1" i="1" dirty="0" smtClean="0">
                <a:solidFill>
                  <a:srgbClr val="FFC000"/>
                </a:solidFill>
              </a:rPr>
              <a:t>local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que</a:t>
            </a:r>
            <a:r>
              <a:rPr lang="en-US" dirty="0" smtClean="0">
                <a:solidFill>
                  <a:srgbClr val="FFC000"/>
                </a:solidFill>
              </a:rPr>
              <a:t> se </a:t>
            </a:r>
            <a:r>
              <a:rPr lang="en-US" dirty="0" err="1" smtClean="0">
                <a:solidFill>
                  <a:srgbClr val="FFC000"/>
                </a:solidFill>
              </a:rPr>
              <a:t>insere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 lvl="1">
              <a:buNone/>
            </a:pPr>
            <a:endParaRPr lang="en-US" dirty="0" smtClean="0">
              <a:solidFill>
                <a:srgbClr val="FFC000"/>
              </a:solidFill>
            </a:endParaRP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9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graphicFrame>
        <p:nvGraphicFramePr>
          <p:cNvPr id="1026" name="Object 2"/>
          <p:cNvGraphicFramePr>
            <a:graphicFrameLocks noChangeAspect="1"/>
          </p:cNvGraphicFramePr>
          <p:nvPr/>
        </p:nvGraphicFramePr>
        <p:xfrm>
          <a:off x="2362200" y="5029200"/>
          <a:ext cx="1338263" cy="1338263"/>
        </p:xfrm>
        <a:graphic>
          <a:graphicData uri="http://schemas.openxmlformats.org/presentationml/2006/ole">
            <p:oleObj spid="_x0000_s1026" name="Visio" r:id="rId5" imgW="1337557" imgH="1337791" progId="Visio.Drawing.11">
              <p:link updateAutomatic="1"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29540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Periódico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Corpo</a:t>
            </a:r>
            <a:r>
              <a:rPr lang="en-US" dirty="0" smtClean="0">
                <a:solidFill>
                  <a:srgbClr val="FFC000"/>
                </a:solidFill>
              </a:rPr>
              <a:t> Editorial de </a:t>
            </a:r>
            <a:r>
              <a:rPr lang="en-US" dirty="0" err="1" smtClean="0">
                <a:solidFill>
                  <a:srgbClr val="FFC000"/>
                </a:solidFill>
              </a:rPr>
              <a:t>diversos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Programas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Incentivo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envolvimento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discente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docente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muitos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programas</a:t>
            </a:r>
            <a:r>
              <a:rPr lang="en-US" dirty="0" smtClean="0">
                <a:solidFill>
                  <a:srgbClr val="FFC000"/>
                </a:solidFill>
              </a:rPr>
              <a:t>, </a:t>
            </a:r>
            <a:r>
              <a:rPr lang="en-US" dirty="0" err="1" smtClean="0">
                <a:solidFill>
                  <a:srgbClr val="FFC000"/>
                </a:solidFill>
              </a:rPr>
              <a:t>sem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predomínio</a:t>
            </a:r>
            <a:r>
              <a:rPr lang="en-US" dirty="0" smtClean="0">
                <a:solidFill>
                  <a:srgbClr val="FFC000"/>
                </a:solidFill>
              </a:rPr>
              <a:t> de um </a:t>
            </a:r>
            <a:r>
              <a:rPr lang="en-US" dirty="0" err="1" smtClean="0">
                <a:solidFill>
                  <a:srgbClr val="FFC000"/>
                </a:solidFill>
              </a:rPr>
              <a:t>único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Revisão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por</a:t>
            </a:r>
            <a:r>
              <a:rPr lang="en-US" dirty="0" smtClean="0">
                <a:solidFill>
                  <a:srgbClr val="FFC000"/>
                </a:solidFill>
              </a:rPr>
              <a:t> pares;</a:t>
            </a:r>
          </a:p>
          <a:p>
            <a:pPr lvl="1"/>
            <a:r>
              <a:rPr lang="en-US" i="1" dirty="0" err="1" smtClean="0">
                <a:solidFill>
                  <a:srgbClr val="FFC000"/>
                </a:solidFill>
              </a:rPr>
              <a:t>Capítulo</a:t>
            </a:r>
            <a:r>
              <a:rPr lang="en-US" i="1" dirty="0" smtClean="0">
                <a:solidFill>
                  <a:srgbClr val="FFC000"/>
                </a:solidFill>
              </a:rPr>
              <a:t> de </a:t>
            </a:r>
            <a:r>
              <a:rPr lang="en-US" i="1" dirty="0" err="1" smtClean="0">
                <a:solidFill>
                  <a:srgbClr val="FFC000"/>
                </a:solidFill>
              </a:rPr>
              <a:t>Sociedade</a:t>
            </a:r>
            <a:r>
              <a:rPr lang="en-US" i="1" dirty="0" smtClean="0">
                <a:solidFill>
                  <a:srgbClr val="FFC000"/>
                </a:solidFill>
              </a:rPr>
              <a:t> / </a:t>
            </a:r>
            <a:r>
              <a:rPr lang="en-US" i="1" dirty="0" err="1" smtClean="0">
                <a:solidFill>
                  <a:srgbClr val="FFC000"/>
                </a:solidFill>
              </a:rPr>
              <a:t>Associação</a:t>
            </a:r>
            <a:endParaRPr lang="en-US" i="1" dirty="0" smtClean="0">
              <a:solidFill>
                <a:srgbClr val="FFC000"/>
              </a:solidFill>
            </a:endParaRPr>
          </a:p>
          <a:p>
            <a:pPr lvl="1">
              <a:buNone/>
            </a:pPr>
            <a:r>
              <a:rPr lang="en-US" dirty="0" err="1" smtClean="0">
                <a:solidFill>
                  <a:srgbClr val="FFC000"/>
                </a:solidFill>
              </a:rPr>
              <a:t>Comunicações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troca</a:t>
            </a:r>
            <a:r>
              <a:rPr lang="en-US" dirty="0" smtClean="0">
                <a:solidFill>
                  <a:srgbClr val="FFC000"/>
                </a:solidFill>
              </a:rPr>
              <a:t> do </a:t>
            </a:r>
            <a:r>
              <a:rPr lang="en-US" dirty="0" err="1" smtClean="0">
                <a:solidFill>
                  <a:srgbClr val="FFC000"/>
                </a:solidFill>
              </a:rPr>
              <a:t>conhecimento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técnico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científico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dirty="0" err="1" smtClean="0">
                <a:solidFill>
                  <a:srgbClr val="FFC000"/>
                </a:solidFill>
              </a:rPr>
              <a:t>região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que</a:t>
            </a:r>
            <a:r>
              <a:rPr lang="en-US" dirty="0" smtClean="0">
                <a:solidFill>
                  <a:srgbClr val="FFC000"/>
                </a:solidFill>
              </a:rPr>
              <a:t> o </a:t>
            </a:r>
            <a:r>
              <a:rPr lang="en-US" dirty="0" err="1" smtClean="0">
                <a:solidFill>
                  <a:srgbClr val="FFC000"/>
                </a:solidFill>
              </a:rPr>
              <a:t>programa</a:t>
            </a:r>
            <a:r>
              <a:rPr lang="en-US" dirty="0" smtClean="0">
                <a:solidFill>
                  <a:srgbClr val="FFC000"/>
                </a:solidFill>
              </a:rPr>
              <a:t> se </a:t>
            </a:r>
            <a:r>
              <a:rPr lang="en-US" dirty="0" err="1" smtClean="0">
                <a:solidFill>
                  <a:srgbClr val="FFC000"/>
                </a:solidFill>
              </a:rPr>
              <a:t>insere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pic>
        <p:nvPicPr>
          <p:cNvPr id="2055" name="Picture 7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819400" y="5231618"/>
            <a:ext cx="2080667" cy="139778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9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Periódico</a:t>
            </a:r>
            <a:endParaRPr lang="en-US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Corpo</a:t>
            </a:r>
            <a:r>
              <a:rPr lang="en-US" dirty="0" smtClean="0">
                <a:solidFill>
                  <a:srgbClr val="FFC000"/>
                </a:solidFill>
              </a:rPr>
              <a:t> Editorial </a:t>
            </a:r>
            <a:r>
              <a:rPr lang="en-US" dirty="0" err="1" smtClean="0">
                <a:solidFill>
                  <a:srgbClr val="FFC000"/>
                </a:solidFill>
              </a:rPr>
              <a:t>diversificado</a:t>
            </a:r>
            <a:r>
              <a:rPr lang="en-US" dirty="0" smtClean="0">
                <a:solidFill>
                  <a:srgbClr val="FFC000"/>
                </a:solidFill>
              </a:rPr>
              <a:t> e com </a:t>
            </a:r>
            <a:r>
              <a:rPr lang="en-US" dirty="0" err="1" smtClean="0">
                <a:solidFill>
                  <a:srgbClr val="FFC000"/>
                </a:solidFill>
              </a:rPr>
              <a:t>visibilidade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na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área</a:t>
            </a:r>
            <a:r>
              <a:rPr lang="en-US" dirty="0" smtClean="0">
                <a:solidFill>
                  <a:srgbClr val="FFC000"/>
                </a:solidFill>
              </a:rPr>
              <a:t> do </a:t>
            </a:r>
            <a:r>
              <a:rPr lang="en-US" dirty="0" err="1" smtClean="0">
                <a:solidFill>
                  <a:srgbClr val="FFC000"/>
                </a:solidFill>
              </a:rPr>
              <a:t>conhecimento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Revisão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por</a:t>
            </a:r>
            <a:r>
              <a:rPr lang="en-US" dirty="0" smtClean="0">
                <a:solidFill>
                  <a:srgbClr val="FFC000"/>
                </a:solidFill>
              </a:rPr>
              <a:t> pares;</a:t>
            </a:r>
          </a:p>
          <a:p>
            <a:pPr lvl="1"/>
            <a:r>
              <a:rPr lang="en-US" i="1" dirty="0" err="1" smtClean="0">
                <a:solidFill>
                  <a:srgbClr val="FFC000"/>
                </a:solidFill>
              </a:rPr>
              <a:t>Sociedade</a:t>
            </a:r>
            <a:r>
              <a:rPr lang="en-US" i="1" dirty="0" smtClean="0">
                <a:solidFill>
                  <a:srgbClr val="FFC000"/>
                </a:solidFill>
              </a:rPr>
              <a:t> / </a:t>
            </a:r>
            <a:r>
              <a:rPr lang="en-US" i="1" dirty="0" err="1" smtClean="0">
                <a:solidFill>
                  <a:srgbClr val="FFC000"/>
                </a:solidFill>
              </a:rPr>
              <a:t>Associação</a:t>
            </a:r>
            <a:endParaRPr lang="en-US" i="1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Indexação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em</a:t>
            </a:r>
            <a:r>
              <a:rPr lang="en-US" dirty="0" smtClean="0">
                <a:solidFill>
                  <a:srgbClr val="FFC000"/>
                </a:solidFill>
              </a:rPr>
              <a:t> base do </a:t>
            </a:r>
            <a:r>
              <a:rPr lang="en-US" dirty="0" err="1" smtClean="0">
                <a:solidFill>
                  <a:srgbClr val="FFC000"/>
                </a:solidFill>
              </a:rPr>
              <a:t>conhecimento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visibilidade</a:t>
            </a:r>
            <a:r>
              <a:rPr lang="en-US" dirty="0" smtClean="0">
                <a:solidFill>
                  <a:srgbClr val="FFC000"/>
                </a:solidFill>
              </a:rPr>
              <a:t> no País.</a:t>
            </a: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181600" y="4800600"/>
            <a:ext cx="2309929" cy="15525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Periódico</a:t>
            </a:r>
            <a:r>
              <a:rPr lang="en-US" dirty="0" smtClean="0">
                <a:solidFill>
                  <a:srgbClr val="FFC000"/>
                </a:solidFill>
              </a:rPr>
              <a:t>: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Corpo</a:t>
            </a:r>
            <a:r>
              <a:rPr lang="en-US" dirty="0" smtClean="0">
                <a:solidFill>
                  <a:srgbClr val="FFC000"/>
                </a:solidFill>
              </a:rPr>
              <a:t> Editorial </a:t>
            </a:r>
            <a:r>
              <a:rPr lang="en-US" dirty="0" err="1" smtClean="0">
                <a:solidFill>
                  <a:srgbClr val="FFC000"/>
                </a:solidFill>
              </a:rPr>
              <a:t>da</a:t>
            </a:r>
            <a:r>
              <a:rPr lang="en-US" dirty="0" smtClean="0">
                <a:solidFill>
                  <a:srgbClr val="FFC000"/>
                </a:solidFill>
              </a:rPr>
              <a:t> IES / </a:t>
            </a:r>
            <a:r>
              <a:rPr lang="en-US" dirty="0" err="1" smtClean="0">
                <a:solidFill>
                  <a:srgbClr val="FFC000"/>
                </a:solidFill>
              </a:rPr>
              <a:t>Programa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Incentivo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envolvimento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discente</a:t>
            </a:r>
            <a:r>
              <a:rPr lang="en-US" dirty="0" smtClean="0">
                <a:solidFill>
                  <a:srgbClr val="FFC000"/>
                </a:solidFill>
              </a:rPr>
              <a:t>;</a:t>
            </a: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Revisão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por</a:t>
            </a:r>
            <a:r>
              <a:rPr lang="en-US" dirty="0" smtClean="0">
                <a:solidFill>
                  <a:srgbClr val="FFC000"/>
                </a:solidFill>
              </a:rPr>
              <a:t> pares;</a:t>
            </a:r>
          </a:p>
          <a:p>
            <a:pPr lvl="1"/>
            <a:r>
              <a:rPr lang="en-US" i="1" dirty="0" err="1" smtClean="0">
                <a:solidFill>
                  <a:srgbClr val="FFC000"/>
                </a:solidFill>
              </a:rPr>
              <a:t>Sociedade</a:t>
            </a:r>
            <a:r>
              <a:rPr lang="en-US" i="1" dirty="0" smtClean="0">
                <a:solidFill>
                  <a:srgbClr val="FFC000"/>
                </a:solidFill>
              </a:rPr>
              <a:t> / </a:t>
            </a:r>
            <a:r>
              <a:rPr lang="en-US" i="1" dirty="0" err="1" smtClean="0">
                <a:solidFill>
                  <a:srgbClr val="FFC000"/>
                </a:solidFill>
              </a:rPr>
              <a:t>Associação</a:t>
            </a:r>
            <a:endParaRPr lang="en-US" i="1" dirty="0" smtClean="0">
              <a:solidFill>
                <a:srgbClr val="FFC000"/>
              </a:solidFill>
            </a:endParaRPr>
          </a:p>
          <a:p>
            <a:pPr lvl="1"/>
            <a:r>
              <a:rPr lang="en-US" dirty="0" err="1" smtClean="0">
                <a:solidFill>
                  <a:srgbClr val="FFC000"/>
                </a:solidFill>
              </a:rPr>
              <a:t>Indexação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em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mais</a:t>
            </a:r>
            <a:r>
              <a:rPr lang="en-US" dirty="0" smtClean="0">
                <a:solidFill>
                  <a:srgbClr val="FFC000"/>
                </a:solidFill>
              </a:rPr>
              <a:t> de </a:t>
            </a:r>
            <a:r>
              <a:rPr lang="en-US" dirty="0" err="1" smtClean="0">
                <a:solidFill>
                  <a:srgbClr val="FFC000"/>
                </a:solidFill>
              </a:rPr>
              <a:t>uma</a:t>
            </a:r>
            <a:r>
              <a:rPr lang="en-US" dirty="0" smtClean="0">
                <a:solidFill>
                  <a:srgbClr val="FFC000"/>
                </a:solidFill>
              </a:rPr>
              <a:t> base do </a:t>
            </a:r>
            <a:r>
              <a:rPr lang="en-US" dirty="0" err="1" smtClean="0">
                <a:solidFill>
                  <a:srgbClr val="FFC000"/>
                </a:solidFill>
              </a:rPr>
              <a:t>conhecimento</a:t>
            </a:r>
            <a:r>
              <a:rPr lang="en-US" dirty="0" smtClean="0">
                <a:solidFill>
                  <a:srgbClr val="FFC000"/>
                </a:solidFill>
              </a:rPr>
              <a:t> e </a:t>
            </a:r>
            <a:r>
              <a:rPr lang="en-US" dirty="0" err="1" smtClean="0">
                <a:solidFill>
                  <a:srgbClr val="FFC000"/>
                </a:solidFill>
              </a:rPr>
              <a:t>visibilidade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internacional</a:t>
            </a:r>
            <a:r>
              <a:rPr lang="en-US" dirty="0" smtClean="0">
                <a:solidFill>
                  <a:srgbClr val="FFC000"/>
                </a:solidFill>
              </a:rPr>
              <a:t>.</a:t>
            </a:r>
          </a:p>
          <a:p>
            <a:endParaRPr lang="en-US" b="1" i="1" u="sng" dirty="0" smtClean="0">
              <a:solidFill>
                <a:srgbClr val="FFC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5943600" y="4805740"/>
            <a:ext cx="2590800" cy="174746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Content Placeholder 2"/>
          <p:cNvSpPr>
            <a:spLocks noGrp="1"/>
          </p:cNvSpPr>
          <p:nvPr>
            <p:ph idx="1"/>
          </p:nvPr>
        </p:nvSpPr>
        <p:spPr>
          <a:xfrm>
            <a:off x="914400" y="1783560"/>
            <a:ext cx="7772400" cy="4572000"/>
          </a:xfrm>
        </p:spPr>
        <p:txBody>
          <a:bodyPr>
            <a:normAutofit/>
          </a:bodyPr>
          <a:lstStyle/>
          <a:p>
            <a:r>
              <a:rPr lang="en-US" dirty="0" err="1" smtClean="0">
                <a:solidFill>
                  <a:srgbClr val="FFC000"/>
                </a:solidFill>
              </a:rPr>
              <a:t>Periódico</a:t>
            </a:r>
            <a:r>
              <a:rPr lang="en-US" dirty="0" smtClean="0">
                <a:solidFill>
                  <a:srgbClr val="FFC000"/>
                </a:solidFill>
              </a:rPr>
              <a:t> (Antigo IA):</a:t>
            </a:r>
          </a:p>
          <a:p>
            <a:pPr lvl="1"/>
            <a:r>
              <a:rPr lang="en-US" dirty="0" smtClean="0">
                <a:solidFill>
                  <a:srgbClr val="FFC000"/>
                </a:solidFill>
              </a:rPr>
              <a:t>FI 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 0.3 (</a:t>
            </a:r>
            <a:r>
              <a:rPr lang="en-US" dirty="0" err="1" smtClean="0">
                <a:solidFill>
                  <a:srgbClr val="FFC000"/>
                </a:solidFill>
                <a:sym typeface="Symbol"/>
              </a:rPr>
              <a:t>antigo</a:t>
            </a:r>
            <a:r>
              <a:rPr lang="en-US" dirty="0" smtClean="0">
                <a:solidFill>
                  <a:srgbClr val="FFC000"/>
                </a:solidFill>
                <a:sym typeface="Symbol"/>
              </a:rPr>
              <a:t>)</a:t>
            </a:r>
          </a:p>
          <a:p>
            <a:pPr lvl="1"/>
            <a:endParaRPr lang="en-US" dirty="0" smtClean="0">
              <a:solidFill>
                <a:srgbClr val="FFC000"/>
              </a:solidFill>
            </a:endParaRPr>
          </a:p>
        </p:txBody>
      </p:sp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pic>
        <p:nvPicPr>
          <p:cNvPr id="5124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3962400" y="3276600"/>
            <a:ext cx="3438525" cy="22955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2672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304800" y="1066800"/>
            <a:ext cx="8610600" cy="4953000"/>
          </a:xfrm>
        </p:spPr>
        <p:txBody>
          <a:bodyPr>
            <a:normAutofit fontScale="92500" lnSpcReduction="10000"/>
          </a:bodyPr>
          <a:lstStyle/>
          <a:p>
            <a:pPr algn="just"/>
            <a:r>
              <a:rPr lang="en-US" dirty="0" err="1" smtClean="0"/>
              <a:t>Referência</a:t>
            </a:r>
            <a:r>
              <a:rPr lang="en-US" dirty="0" smtClean="0"/>
              <a:t>: 1998,1999, 2000. Os program as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com </a:t>
            </a:r>
            <a:r>
              <a:rPr lang="en-US" dirty="0" err="1" smtClean="0"/>
              <a:t>atribuição</a:t>
            </a:r>
            <a:r>
              <a:rPr lang="en-US" dirty="0" smtClean="0"/>
              <a:t> de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de </a:t>
            </a:r>
            <a:r>
              <a:rPr lang="en-US" dirty="0" err="1" smtClean="0"/>
              <a:t>julho</a:t>
            </a:r>
            <a:r>
              <a:rPr lang="en-US" dirty="0" smtClean="0"/>
              <a:t> de 2001. </a:t>
            </a:r>
            <a:r>
              <a:rPr lang="en-US" dirty="0" err="1" smtClean="0"/>
              <a:t>Representante</a:t>
            </a:r>
            <a:r>
              <a:rPr lang="en-US" dirty="0" smtClean="0"/>
              <a:t>: Carlos Alberto Almeida e </a:t>
            </a:r>
            <a:r>
              <a:rPr lang="en-US" dirty="0" err="1" smtClean="0"/>
              <a:t>Adjunto</a:t>
            </a:r>
            <a:r>
              <a:rPr lang="en-US" dirty="0" smtClean="0"/>
              <a:t>: Alvaro </a:t>
            </a:r>
            <a:r>
              <a:rPr lang="en-US" dirty="0" err="1" smtClean="0"/>
              <a:t>Toubes</a:t>
            </a:r>
            <a:r>
              <a:rPr lang="en-US" dirty="0" smtClean="0"/>
              <a:t> </a:t>
            </a:r>
            <a:r>
              <a:rPr lang="en-US" dirty="0" err="1" smtClean="0"/>
              <a:t>Prata</a:t>
            </a:r>
            <a:r>
              <a:rPr lang="en-US" dirty="0" smtClean="0"/>
              <a:t>.</a:t>
            </a:r>
          </a:p>
          <a:p>
            <a:pPr algn="just"/>
            <a:r>
              <a:rPr lang="en-US" dirty="0" err="1" smtClean="0"/>
              <a:t>Referência</a:t>
            </a:r>
            <a:r>
              <a:rPr lang="en-US" dirty="0" smtClean="0"/>
              <a:t>: 2001, 2002 e 2003. Os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com </a:t>
            </a:r>
            <a:r>
              <a:rPr lang="en-US" dirty="0" err="1" smtClean="0"/>
              <a:t>atribuição</a:t>
            </a:r>
            <a:r>
              <a:rPr lang="en-US" dirty="0" smtClean="0"/>
              <a:t> de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de </a:t>
            </a:r>
            <a:r>
              <a:rPr lang="en-US" dirty="0" err="1" smtClean="0"/>
              <a:t>agosto</a:t>
            </a:r>
            <a:r>
              <a:rPr lang="en-US" dirty="0" smtClean="0"/>
              <a:t> de 2004. </a:t>
            </a:r>
            <a:r>
              <a:rPr lang="en-US" dirty="0" err="1" smtClean="0"/>
              <a:t>Representante</a:t>
            </a:r>
            <a:r>
              <a:rPr lang="en-US" dirty="0" smtClean="0"/>
              <a:t>: Alvaro </a:t>
            </a:r>
            <a:r>
              <a:rPr lang="en-US" dirty="0" err="1" smtClean="0"/>
              <a:t>Toubes</a:t>
            </a:r>
            <a:r>
              <a:rPr lang="en-US" dirty="0" smtClean="0"/>
              <a:t> </a:t>
            </a:r>
            <a:r>
              <a:rPr lang="en-US" dirty="0" err="1" smtClean="0"/>
              <a:t>Prata</a:t>
            </a:r>
            <a:r>
              <a:rPr lang="en-US" dirty="0" smtClean="0"/>
              <a:t> e </a:t>
            </a:r>
            <a:r>
              <a:rPr lang="en-US" dirty="0" err="1" smtClean="0"/>
              <a:t>Adjunto</a:t>
            </a:r>
            <a:r>
              <a:rPr lang="en-US" dirty="0" smtClean="0"/>
              <a:t>: Carlos Alberto Almeida.</a:t>
            </a:r>
          </a:p>
          <a:p>
            <a:pPr algn="just"/>
            <a:r>
              <a:rPr lang="en-US" dirty="0" err="1" smtClean="0"/>
              <a:t>Referência</a:t>
            </a:r>
            <a:r>
              <a:rPr lang="en-US" dirty="0" smtClean="0"/>
              <a:t>: 2004, 2005 e 2006. Os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tiveram</a:t>
            </a:r>
            <a:r>
              <a:rPr lang="en-US" dirty="0" smtClean="0"/>
              <a:t> </a:t>
            </a:r>
            <a:r>
              <a:rPr lang="en-US" dirty="0" err="1" smtClean="0"/>
              <a:t>avaliação</a:t>
            </a:r>
            <a:r>
              <a:rPr lang="en-US" dirty="0" smtClean="0"/>
              <a:t> com </a:t>
            </a:r>
            <a:r>
              <a:rPr lang="en-US" dirty="0" err="1" smtClean="0"/>
              <a:t>atribuição</a:t>
            </a:r>
            <a:r>
              <a:rPr lang="en-US" dirty="0" smtClean="0"/>
              <a:t> de </a:t>
            </a:r>
            <a:r>
              <a:rPr lang="en-US" dirty="0" err="1" smtClean="0"/>
              <a:t>notas</a:t>
            </a:r>
            <a:r>
              <a:rPr lang="en-US" dirty="0" smtClean="0"/>
              <a:t> </a:t>
            </a:r>
            <a:r>
              <a:rPr lang="en-US" dirty="0" err="1" smtClean="0"/>
              <a:t>na</a:t>
            </a:r>
            <a:r>
              <a:rPr lang="en-US" dirty="0" smtClean="0"/>
              <a:t> </a:t>
            </a:r>
            <a:r>
              <a:rPr lang="en-US" dirty="0" err="1" smtClean="0"/>
              <a:t>reunião</a:t>
            </a:r>
            <a:r>
              <a:rPr lang="en-US" dirty="0" smtClean="0"/>
              <a:t> de </a:t>
            </a:r>
            <a:r>
              <a:rPr lang="en-US" dirty="0" err="1" smtClean="0"/>
              <a:t>julho</a:t>
            </a:r>
            <a:r>
              <a:rPr lang="en-US" dirty="0" smtClean="0"/>
              <a:t> de 2007. </a:t>
            </a:r>
            <a:r>
              <a:rPr lang="en-US" dirty="0" err="1" smtClean="0"/>
              <a:t>Representante</a:t>
            </a:r>
            <a:r>
              <a:rPr lang="en-US" dirty="0" smtClean="0"/>
              <a:t>: </a:t>
            </a:r>
            <a:r>
              <a:rPr lang="en-US" dirty="0" err="1" smtClean="0"/>
              <a:t>João</a:t>
            </a:r>
            <a:r>
              <a:rPr lang="en-US" dirty="0" smtClean="0"/>
              <a:t> Fernando Gomes Oliveira e </a:t>
            </a:r>
            <a:r>
              <a:rPr lang="en-US" dirty="0" err="1" smtClean="0"/>
              <a:t>Adjunto</a:t>
            </a:r>
            <a:r>
              <a:rPr lang="en-US" dirty="0" smtClean="0"/>
              <a:t>: Alvaro </a:t>
            </a:r>
            <a:r>
              <a:rPr lang="en-US" dirty="0" err="1" smtClean="0"/>
              <a:t>Toubes</a:t>
            </a:r>
            <a:r>
              <a:rPr lang="en-US" dirty="0" smtClean="0"/>
              <a:t> </a:t>
            </a:r>
            <a:r>
              <a:rPr lang="en-US" dirty="0" err="1" smtClean="0"/>
              <a:t>Prata</a:t>
            </a:r>
            <a:r>
              <a:rPr lang="en-US" dirty="0" smtClean="0"/>
              <a:t>. 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extBox 6"/>
          <p:cNvSpPr txBox="1"/>
          <p:nvPr/>
        </p:nvSpPr>
        <p:spPr>
          <a:xfrm>
            <a:off x="457200" y="1066800"/>
            <a:ext cx="8229600" cy="233910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Se </a:t>
            </a:r>
            <a:r>
              <a:rPr lang="en-US" sz="3200" dirty="0" err="1" smtClean="0"/>
              <a:t>reconhece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há</a:t>
            </a:r>
            <a:r>
              <a:rPr lang="en-US" sz="3200" dirty="0" smtClean="0"/>
              <a:t> </a:t>
            </a:r>
            <a:r>
              <a:rPr lang="en-US" sz="3200" dirty="0" err="1" smtClean="0"/>
              <a:t>perfis</a:t>
            </a:r>
            <a:r>
              <a:rPr lang="en-US" sz="3200" dirty="0" smtClean="0"/>
              <a:t> </a:t>
            </a:r>
            <a:r>
              <a:rPr lang="en-US" sz="3200" dirty="0" err="1" smtClean="0"/>
              <a:t>distintos</a:t>
            </a:r>
            <a:r>
              <a:rPr lang="en-US" sz="3200" dirty="0" smtClean="0"/>
              <a:t> de </a:t>
            </a:r>
            <a:r>
              <a:rPr lang="en-US" sz="3200" dirty="0" err="1" smtClean="0"/>
              <a:t>publicações</a:t>
            </a:r>
            <a:r>
              <a:rPr lang="en-US" sz="3200" dirty="0" smtClean="0"/>
              <a:t> e das </a:t>
            </a:r>
            <a:r>
              <a:rPr lang="en-US" sz="3200" dirty="0" err="1" smtClean="0"/>
              <a:t>citações</a:t>
            </a:r>
            <a:r>
              <a:rPr lang="en-US" sz="3200" dirty="0" smtClean="0"/>
              <a:t>. O </a:t>
            </a:r>
            <a:r>
              <a:rPr lang="en-US" sz="3200" dirty="0" err="1" smtClean="0"/>
              <a:t>fator</a:t>
            </a:r>
            <a:r>
              <a:rPr lang="en-US" sz="3200" dirty="0" smtClean="0"/>
              <a:t> de </a:t>
            </a:r>
            <a:r>
              <a:rPr lang="en-US" sz="3200" dirty="0" err="1" smtClean="0"/>
              <a:t>impacto</a:t>
            </a:r>
            <a:r>
              <a:rPr lang="en-US" sz="3200" dirty="0" smtClean="0"/>
              <a:t> </a:t>
            </a:r>
            <a:r>
              <a:rPr lang="en-US" sz="3200" dirty="0" err="1" smtClean="0"/>
              <a:t>como</a:t>
            </a:r>
            <a:r>
              <a:rPr lang="en-US" sz="3200" dirty="0" smtClean="0"/>
              <a:t> </a:t>
            </a:r>
            <a:r>
              <a:rPr lang="en-US" sz="3200" dirty="0" err="1" smtClean="0"/>
              <a:t>único</a:t>
            </a:r>
            <a:r>
              <a:rPr lang="en-US" sz="3200" dirty="0" smtClean="0"/>
              <a:t> </a:t>
            </a:r>
            <a:r>
              <a:rPr lang="en-US" sz="3200" dirty="0" err="1" smtClean="0"/>
              <a:t>indexador</a:t>
            </a:r>
            <a:r>
              <a:rPr lang="en-US" sz="3200" dirty="0" smtClean="0"/>
              <a:t> </a:t>
            </a:r>
            <a:r>
              <a:rPr lang="en-US" sz="3200" dirty="0" err="1" smtClean="0"/>
              <a:t>causa</a:t>
            </a:r>
            <a:r>
              <a:rPr lang="en-US" sz="3200" dirty="0" smtClean="0"/>
              <a:t> </a:t>
            </a:r>
            <a:r>
              <a:rPr lang="en-US" sz="3200" dirty="0" err="1" smtClean="0"/>
              <a:t>distorções</a:t>
            </a:r>
            <a:r>
              <a:rPr lang="en-US" sz="3200" dirty="0" smtClean="0"/>
              <a:t> entre as </a:t>
            </a:r>
            <a:r>
              <a:rPr lang="en-US" sz="3200" dirty="0" err="1" smtClean="0"/>
              <a:t>diferentes</a:t>
            </a:r>
            <a:r>
              <a:rPr lang="en-US" sz="3200" dirty="0" smtClean="0"/>
              <a:t> </a:t>
            </a:r>
            <a:r>
              <a:rPr lang="en-US" sz="3200" dirty="0" err="1" smtClean="0"/>
              <a:t>áreas</a:t>
            </a:r>
            <a:r>
              <a:rPr lang="en-US" sz="3200" dirty="0" smtClean="0"/>
              <a:t> do </a:t>
            </a:r>
            <a:r>
              <a:rPr lang="en-US" sz="3200" dirty="0" err="1" smtClean="0"/>
              <a:t>conhecimento</a:t>
            </a:r>
            <a:r>
              <a:rPr lang="en-US" sz="3200" dirty="0" smtClean="0"/>
              <a:t>.</a:t>
            </a:r>
          </a:p>
          <a:p>
            <a:pPr algn="just"/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533400" y="355782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MATERIAIS: BIOMATERIAIS                         1.896 3</a:t>
            </a:r>
          </a:p>
        </p:txBody>
      </p:sp>
      <p:sp>
        <p:nvSpPr>
          <p:cNvPr id="9" name="TextBox 8"/>
          <p:cNvSpPr txBox="1"/>
          <p:nvPr/>
        </p:nvSpPr>
        <p:spPr>
          <a:xfrm>
            <a:off x="533400" y="4319826"/>
            <a:ext cx="861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ENGENHARIA: PETRÓLEO                           0.3590 </a:t>
            </a:r>
            <a:endParaRPr lang="en-US" dirty="0"/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2057400" y="152400"/>
            <a:ext cx="5562600" cy="3810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533400" y="5410200"/>
            <a:ext cx="8610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err="1" smtClean="0"/>
              <a:t>Não</a:t>
            </a:r>
            <a:r>
              <a:rPr lang="en-US" sz="3200" dirty="0" smtClean="0"/>
              <a:t> é o </a:t>
            </a:r>
            <a:r>
              <a:rPr lang="en-US" sz="3200" dirty="0" err="1" smtClean="0"/>
              <a:t>Comitê</a:t>
            </a:r>
            <a:r>
              <a:rPr lang="en-US" sz="3200" dirty="0" smtClean="0"/>
              <a:t> </a:t>
            </a:r>
            <a:r>
              <a:rPr lang="en-US" sz="3200" dirty="0" err="1" smtClean="0"/>
              <a:t>quem</a:t>
            </a:r>
            <a:r>
              <a:rPr lang="en-US" sz="3200" dirty="0" smtClean="0"/>
              <a:t> define a </a:t>
            </a:r>
            <a:r>
              <a:rPr lang="en-US" sz="3200" dirty="0" err="1" smtClean="0"/>
              <a:t>área</a:t>
            </a:r>
            <a:r>
              <a:rPr lang="en-US" sz="3200" dirty="0" smtClean="0"/>
              <a:t> do </a:t>
            </a:r>
            <a:r>
              <a:rPr lang="en-US" sz="3200" dirty="0" err="1" smtClean="0"/>
              <a:t>periódico</a:t>
            </a:r>
            <a:r>
              <a:rPr lang="en-US" sz="3200" dirty="0" smtClean="0"/>
              <a:t>!!!</a:t>
            </a:r>
          </a:p>
          <a:p>
            <a:pPr algn="just"/>
            <a:r>
              <a:rPr lang="en-US" sz="3200" dirty="0" smtClean="0"/>
              <a:t>O </a:t>
            </a:r>
            <a:r>
              <a:rPr lang="en-US" sz="3200" dirty="0" err="1" smtClean="0"/>
              <a:t>periódico</a:t>
            </a:r>
            <a:r>
              <a:rPr lang="en-US" sz="3200" dirty="0" smtClean="0"/>
              <a:t> é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indica</a:t>
            </a:r>
            <a:r>
              <a:rPr lang="en-US" sz="3200" dirty="0" smtClean="0"/>
              <a:t> a </a:t>
            </a:r>
            <a:r>
              <a:rPr lang="en-US" sz="3200" dirty="0" err="1" smtClean="0"/>
              <a:t>área</a:t>
            </a:r>
            <a:r>
              <a:rPr lang="en-US" sz="3200" dirty="0" smtClean="0"/>
              <a:t> de </a:t>
            </a:r>
            <a:r>
              <a:rPr lang="en-US" sz="3200" dirty="0" err="1" smtClean="0"/>
              <a:t>sua</a:t>
            </a:r>
            <a:r>
              <a:rPr lang="en-US" sz="3200" dirty="0" smtClean="0"/>
              <a:t> </a:t>
            </a:r>
            <a:r>
              <a:rPr lang="en-US" sz="3200" dirty="0" err="1" smtClean="0"/>
              <a:t>atuação</a:t>
            </a:r>
            <a:r>
              <a:rPr lang="en-US" sz="3200" dirty="0" smtClean="0"/>
              <a:t>!!!</a:t>
            </a:r>
            <a:endParaRPr lang="en-US" dirty="0"/>
          </a:p>
        </p:txBody>
      </p:sp>
      <p:sp>
        <p:nvSpPr>
          <p:cNvPr id="13" name="Title 1"/>
          <p:cNvSpPr txBox="1">
            <a:spLocks/>
          </p:cNvSpPr>
          <p:nvPr/>
        </p:nvSpPr>
        <p:spPr>
          <a:xfrm>
            <a:off x="4419600" y="5334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A1, A2, B1</a:t>
            </a: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9" grpId="0"/>
      <p:bldP spid="12" grpId="0" uiExpand="1" build="allAtOnce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10" name="TextBox 9"/>
          <p:cNvSpPr txBox="1"/>
          <p:nvPr/>
        </p:nvSpPr>
        <p:spPr>
          <a:xfrm>
            <a:off x="457200" y="1066800"/>
            <a:ext cx="8229600" cy="403187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200" dirty="0" smtClean="0"/>
              <a:t>Um </a:t>
            </a:r>
            <a:r>
              <a:rPr lang="en-US" sz="3200" dirty="0" err="1" smtClean="0"/>
              <a:t>periódico</a:t>
            </a:r>
            <a:r>
              <a:rPr lang="en-US" sz="3200" dirty="0" smtClean="0"/>
              <a:t> com FI = 1.9863 de </a:t>
            </a:r>
            <a:r>
              <a:rPr lang="en-US" sz="3200" dirty="0" err="1" smtClean="0"/>
              <a:t>BioMateriais</a:t>
            </a:r>
            <a:r>
              <a:rPr lang="en-US" sz="3200" dirty="0" smtClean="0"/>
              <a:t> </a:t>
            </a:r>
            <a:r>
              <a:rPr lang="en-US" sz="3200" dirty="0" err="1" smtClean="0"/>
              <a:t>terá</a:t>
            </a:r>
            <a:r>
              <a:rPr lang="en-US" sz="3200" dirty="0" smtClean="0"/>
              <a:t> a </a:t>
            </a:r>
            <a:r>
              <a:rPr lang="en-US" sz="3200" dirty="0" err="1" smtClean="0"/>
              <a:t>mesma</a:t>
            </a:r>
            <a:r>
              <a:rPr lang="en-US" sz="3200" dirty="0" smtClean="0"/>
              <a:t> </a:t>
            </a:r>
            <a:r>
              <a:rPr lang="en-US" sz="3200" dirty="0" err="1" smtClean="0"/>
              <a:t>classificação</a:t>
            </a:r>
            <a:r>
              <a:rPr lang="en-US" sz="3200" dirty="0" smtClean="0"/>
              <a:t> </a:t>
            </a:r>
            <a:r>
              <a:rPr lang="en-US" sz="3200" dirty="0" err="1" smtClean="0"/>
              <a:t>na</a:t>
            </a:r>
            <a:r>
              <a:rPr lang="en-US" sz="3200" dirty="0" smtClean="0"/>
              <a:t> </a:t>
            </a:r>
            <a:r>
              <a:rPr lang="en-US" sz="3200" dirty="0" err="1" smtClean="0"/>
              <a:t>lista</a:t>
            </a:r>
            <a:r>
              <a:rPr lang="en-US" sz="3200" dirty="0" smtClean="0"/>
              <a:t> Qualis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outro</a:t>
            </a:r>
            <a:r>
              <a:rPr lang="en-US" sz="3200" dirty="0" smtClean="0"/>
              <a:t> de </a:t>
            </a:r>
            <a:r>
              <a:rPr lang="en-US" sz="3200" dirty="0" err="1" smtClean="0"/>
              <a:t>Petróleo</a:t>
            </a:r>
            <a:r>
              <a:rPr lang="en-US" sz="3200" dirty="0" smtClean="0"/>
              <a:t> com FI =  0.359</a:t>
            </a:r>
            <a:r>
              <a:rPr lang="en-US" sz="3200" dirty="0" smtClean="0"/>
              <a:t>. No </a:t>
            </a:r>
            <a:r>
              <a:rPr lang="en-US" sz="3200" dirty="0" err="1" smtClean="0"/>
              <a:t>caso</a:t>
            </a:r>
            <a:r>
              <a:rPr lang="en-US" sz="3200" dirty="0" smtClean="0"/>
              <a:t> </a:t>
            </a:r>
            <a:r>
              <a:rPr lang="en-US" sz="3200" dirty="0" err="1" smtClean="0"/>
              <a:t>iguais</a:t>
            </a:r>
            <a:r>
              <a:rPr lang="en-US" sz="3200" dirty="0" smtClean="0"/>
              <a:t> </a:t>
            </a:r>
            <a:r>
              <a:rPr lang="en-US" sz="3200" dirty="0" err="1" smtClean="0"/>
              <a:t>às</a:t>
            </a:r>
            <a:r>
              <a:rPr lang="en-US" sz="3200" dirty="0" smtClean="0"/>
              <a:t> </a:t>
            </a:r>
            <a:r>
              <a:rPr lang="en-US" sz="3200" dirty="0" err="1" smtClean="0"/>
              <a:t>medianas</a:t>
            </a:r>
            <a:r>
              <a:rPr lang="en-US" sz="3200" dirty="0" smtClean="0"/>
              <a:t> de </a:t>
            </a:r>
            <a:r>
              <a:rPr lang="en-US" sz="3200" dirty="0" err="1" smtClean="0"/>
              <a:t>suas</a:t>
            </a:r>
            <a:r>
              <a:rPr lang="en-US" sz="3200" dirty="0" smtClean="0"/>
              <a:t> </a:t>
            </a:r>
            <a:r>
              <a:rPr lang="en-US" sz="3200" dirty="0" err="1" smtClean="0"/>
              <a:t>áreas</a:t>
            </a:r>
            <a:r>
              <a:rPr lang="en-US" sz="3200" dirty="0" smtClean="0"/>
              <a:t> </a:t>
            </a:r>
            <a:r>
              <a:rPr lang="en-US" sz="3200" dirty="0" err="1" smtClean="0"/>
              <a:t>declaradas</a:t>
            </a:r>
            <a:r>
              <a:rPr lang="en-US" sz="3200" dirty="0" smtClean="0"/>
              <a:t>.</a:t>
            </a:r>
            <a:endParaRPr lang="en-US" sz="3200" dirty="0" smtClean="0"/>
          </a:p>
          <a:p>
            <a:pPr algn="just"/>
            <a:r>
              <a:rPr lang="en-US" sz="3200" i="1" dirty="0" err="1" smtClean="0"/>
              <a:t>Lembrando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que</a:t>
            </a:r>
            <a:r>
              <a:rPr lang="en-US" sz="3200" i="1" dirty="0" smtClean="0"/>
              <a:t> um </a:t>
            </a:r>
            <a:r>
              <a:rPr lang="en-US" sz="3200" i="1" dirty="0" err="1" smtClean="0"/>
              <a:t>periódico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só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entra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lista</a:t>
            </a:r>
            <a:r>
              <a:rPr lang="en-US" sz="3200" i="1" dirty="0" smtClean="0"/>
              <a:t> Qualis se </a:t>
            </a:r>
            <a:r>
              <a:rPr lang="en-US" sz="3200" i="1" dirty="0" err="1" smtClean="0"/>
              <a:t>algum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programa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nele</a:t>
            </a:r>
            <a:r>
              <a:rPr lang="en-US" sz="3200" i="1" dirty="0" smtClean="0"/>
              <a:t> </a:t>
            </a:r>
            <a:r>
              <a:rPr lang="en-US" sz="3200" i="1" dirty="0" err="1" smtClean="0"/>
              <a:t>publicar</a:t>
            </a:r>
            <a:r>
              <a:rPr lang="en-US" sz="3200" dirty="0" smtClean="0"/>
              <a:t>.</a:t>
            </a:r>
            <a:endParaRPr lang="en-US" dirty="0" smtClean="0"/>
          </a:p>
          <a:p>
            <a:pPr algn="just"/>
            <a:endParaRPr lang="en-US" sz="3200" dirty="0" smtClean="0"/>
          </a:p>
          <a:p>
            <a:pPr algn="just"/>
            <a:r>
              <a:rPr lang="en-US" sz="3200" dirty="0" smtClean="0"/>
              <a:t>A </a:t>
            </a:r>
            <a:r>
              <a:rPr lang="en-US" sz="3200" dirty="0" err="1" smtClean="0"/>
              <a:t>história</a:t>
            </a:r>
            <a:r>
              <a:rPr lang="en-US" sz="3200" dirty="0" smtClean="0"/>
              <a:t> </a:t>
            </a:r>
            <a:r>
              <a:rPr lang="en-US" sz="3200" dirty="0" err="1" smtClean="0"/>
              <a:t>sobre</a:t>
            </a:r>
            <a:r>
              <a:rPr lang="en-US" sz="3200" dirty="0" smtClean="0"/>
              <a:t> </a:t>
            </a:r>
            <a:r>
              <a:rPr lang="en-US" sz="3200" dirty="0" err="1" smtClean="0"/>
              <a:t>indexação</a:t>
            </a:r>
            <a:r>
              <a:rPr lang="en-US" sz="3200" dirty="0" smtClean="0"/>
              <a:t> continua…</a:t>
            </a: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114800" y="48768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A1, A2, B1</a:t>
            </a: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8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10" name="Rectangle 9"/>
          <p:cNvSpPr/>
          <p:nvPr/>
        </p:nvSpPr>
        <p:spPr>
          <a:xfrm>
            <a:off x="685800" y="160020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/>
              <a:t>Há</a:t>
            </a:r>
            <a:r>
              <a:rPr lang="en-US" sz="3200" dirty="0" smtClean="0"/>
              <a:t> </a:t>
            </a:r>
            <a:r>
              <a:rPr lang="en-US" sz="3200" dirty="0" err="1" smtClean="0"/>
              <a:t>outro</a:t>
            </a:r>
            <a:r>
              <a:rPr lang="en-US" sz="3200" dirty="0" smtClean="0"/>
              <a:t> </a:t>
            </a:r>
            <a:r>
              <a:rPr lang="en-US" sz="3200" dirty="0" err="1" smtClean="0"/>
              <a:t>índice</a:t>
            </a:r>
            <a:r>
              <a:rPr lang="en-US" sz="3200" dirty="0" smtClean="0"/>
              <a:t> no JCR: </a:t>
            </a:r>
            <a:r>
              <a:rPr lang="en-US" sz="3200" dirty="0" err="1" smtClean="0"/>
              <a:t>Meia</a:t>
            </a:r>
            <a:r>
              <a:rPr lang="en-US" sz="3200" dirty="0" smtClean="0"/>
              <a:t>-Vida.</a:t>
            </a:r>
          </a:p>
          <a:p>
            <a:pPr algn="just"/>
            <a:r>
              <a:rPr lang="en-US" sz="3200" dirty="0" smtClean="0"/>
              <a:t>Para a </a:t>
            </a:r>
            <a:r>
              <a:rPr lang="en-US" sz="3200" dirty="0" err="1" smtClean="0"/>
              <a:t>área</a:t>
            </a:r>
            <a:r>
              <a:rPr lang="en-US" sz="3200" dirty="0" smtClean="0"/>
              <a:t> de </a:t>
            </a:r>
            <a:r>
              <a:rPr lang="en-US" sz="3200" dirty="0" err="1" smtClean="0"/>
              <a:t>BioMateriais</a:t>
            </a:r>
            <a:r>
              <a:rPr lang="en-US" sz="3200" dirty="0" smtClean="0"/>
              <a:t>: 4.7 </a:t>
            </a:r>
            <a:r>
              <a:rPr lang="en-US" sz="3200" dirty="0" err="1" smtClean="0"/>
              <a:t>anos</a:t>
            </a:r>
            <a:r>
              <a:rPr lang="en-US" sz="3200" dirty="0" smtClean="0"/>
              <a:t> </a:t>
            </a:r>
            <a:r>
              <a:rPr lang="en-US" sz="3200" dirty="0" err="1" smtClean="0"/>
              <a:t>enquanto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</a:t>
            </a:r>
            <a:r>
              <a:rPr lang="en-US" sz="3200" dirty="0" err="1" smtClean="0"/>
              <a:t>para</a:t>
            </a:r>
            <a:r>
              <a:rPr lang="en-US" sz="3200" dirty="0" smtClean="0"/>
              <a:t> a </a:t>
            </a:r>
            <a:r>
              <a:rPr lang="en-US" sz="3200" dirty="0" err="1" smtClean="0"/>
              <a:t>área</a:t>
            </a:r>
            <a:r>
              <a:rPr lang="en-US" sz="3200" dirty="0" smtClean="0"/>
              <a:t> de </a:t>
            </a:r>
            <a:r>
              <a:rPr lang="en-US" sz="3200" dirty="0" err="1" smtClean="0"/>
              <a:t>Petróleo</a:t>
            </a:r>
            <a:r>
              <a:rPr lang="en-US" sz="3200" dirty="0" smtClean="0"/>
              <a:t> é &gt; 10.0</a:t>
            </a:r>
          </a:p>
        </p:txBody>
      </p:sp>
      <p:sp>
        <p:nvSpPr>
          <p:cNvPr id="12" name="Rectangle 11"/>
          <p:cNvSpPr/>
          <p:nvPr/>
        </p:nvSpPr>
        <p:spPr>
          <a:xfrm>
            <a:off x="685800" y="3459540"/>
            <a:ext cx="8305800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en-US" sz="3200" dirty="0" err="1" smtClean="0"/>
              <a:t>Proposta</a:t>
            </a:r>
            <a:r>
              <a:rPr lang="en-US" sz="3200" dirty="0" smtClean="0"/>
              <a:t> do </a:t>
            </a:r>
            <a:r>
              <a:rPr lang="en-US" sz="3200" dirty="0" err="1" smtClean="0"/>
              <a:t>Comitê</a:t>
            </a:r>
            <a:r>
              <a:rPr lang="en-US" sz="3200" dirty="0" smtClean="0"/>
              <a:t>: </a:t>
            </a:r>
            <a:r>
              <a:rPr lang="en-US" sz="3200" dirty="0" err="1" smtClean="0"/>
              <a:t>considerar</a:t>
            </a:r>
            <a:r>
              <a:rPr lang="en-US" sz="3200" dirty="0" smtClean="0"/>
              <a:t> a </a:t>
            </a:r>
            <a:r>
              <a:rPr lang="en-US" sz="3200" dirty="0" err="1" smtClean="0"/>
              <a:t>área</a:t>
            </a:r>
            <a:r>
              <a:rPr lang="en-US" sz="3200" dirty="0" smtClean="0"/>
              <a:t> </a:t>
            </a:r>
            <a:r>
              <a:rPr lang="en-US" sz="3200" dirty="0" err="1" smtClean="0"/>
              <a:t>que</a:t>
            </a:r>
            <a:r>
              <a:rPr lang="en-US" sz="3200" dirty="0" smtClean="0"/>
              <a:t> o </a:t>
            </a:r>
            <a:r>
              <a:rPr lang="en-US" sz="3200" dirty="0" err="1" smtClean="0"/>
              <a:t>periódico</a:t>
            </a:r>
            <a:r>
              <a:rPr lang="en-US" sz="3200" dirty="0" smtClean="0"/>
              <a:t> se </a:t>
            </a:r>
            <a:r>
              <a:rPr lang="en-US" sz="3200" dirty="0" err="1" smtClean="0"/>
              <a:t>declara</a:t>
            </a:r>
            <a:r>
              <a:rPr lang="en-US" sz="3200" dirty="0" smtClean="0"/>
              <a:t>, a </a:t>
            </a:r>
            <a:r>
              <a:rPr lang="en-US" sz="3200" dirty="0" err="1" smtClean="0"/>
              <a:t>mediana</a:t>
            </a:r>
            <a:r>
              <a:rPr lang="en-US" sz="3200" dirty="0" smtClean="0"/>
              <a:t> do FI </a:t>
            </a:r>
            <a:r>
              <a:rPr lang="en-US" sz="3200" dirty="0" err="1" smtClean="0"/>
              <a:t>da</a:t>
            </a:r>
            <a:r>
              <a:rPr lang="en-US" sz="3200" dirty="0" smtClean="0"/>
              <a:t> </a:t>
            </a:r>
            <a:r>
              <a:rPr lang="en-US" sz="3200" dirty="0" err="1" smtClean="0"/>
              <a:t>área</a:t>
            </a:r>
            <a:r>
              <a:rPr lang="en-US" sz="3200" dirty="0" smtClean="0"/>
              <a:t> e a </a:t>
            </a:r>
            <a:r>
              <a:rPr lang="en-US" sz="3200" dirty="0" err="1" smtClean="0"/>
              <a:t>Meia</a:t>
            </a:r>
            <a:r>
              <a:rPr lang="en-US" sz="3200" dirty="0" smtClean="0"/>
              <a:t>-Vida.</a:t>
            </a:r>
          </a:p>
        </p:txBody>
      </p:sp>
      <p:sp>
        <p:nvSpPr>
          <p:cNvPr id="14" name="Title 1"/>
          <p:cNvSpPr txBox="1">
            <a:spLocks/>
          </p:cNvSpPr>
          <p:nvPr/>
        </p:nvSpPr>
        <p:spPr>
          <a:xfrm>
            <a:off x="3810000" y="48006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A1, A2, B1</a:t>
            </a: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9" name="Title 1"/>
          <p:cNvSpPr txBox="1">
            <a:spLocks/>
          </p:cNvSpPr>
          <p:nvPr/>
        </p:nvSpPr>
        <p:spPr>
          <a:xfrm>
            <a:off x="4419600" y="11430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A1, A2, B1</a:t>
            </a: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0" name="Title 1"/>
          <p:cNvSpPr txBox="1">
            <a:spLocks/>
          </p:cNvSpPr>
          <p:nvPr/>
        </p:nvSpPr>
        <p:spPr>
          <a:xfrm>
            <a:off x="457200" y="3352800"/>
            <a:ext cx="9067800" cy="21336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24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FIR = (</a:t>
            </a:r>
            <a:r>
              <a:rPr lang="en-US" sz="24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FI</a:t>
            </a:r>
            <a:r>
              <a:rPr lang="en-US" sz="2400" spc="-100" baseline="-250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Periódico</a:t>
            </a:r>
            <a:r>
              <a:rPr lang="en-US" sz="24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/(</a:t>
            </a:r>
            <a:r>
              <a:rPr lang="en-US" sz="24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Mediana</a:t>
            </a:r>
            <a:r>
              <a:rPr lang="en-US" sz="24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de </a:t>
            </a:r>
            <a:r>
              <a:rPr lang="en-US" sz="24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sua</a:t>
            </a:r>
            <a:r>
              <a:rPr lang="en-US" sz="24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24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área</a:t>
            </a:r>
            <a:r>
              <a:rPr lang="en-US" sz="24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))(1+MV/12.2)  </a:t>
            </a:r>
            <a:endParaRPr kumimoji="0" lang="en-US" sz="24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dirty="0" smtClean="0"/>
              <a:t>Qualis</a:t>
            </a:r>
            <a:endParaRPr lang="en-US" dirty="0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419600" y="11430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A1, A2, B1</a:t>
            </a: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sp>
        <p:nvSpPr>
          <p:cNvPr id="11" name="Title 1"/>
          <p:cNvSpPr txBox="1">
            <a:spLocks/>
          </p:cNvSpPr>
          <p:nvPr/>
        </p:nvSpPr>
        <p:spPr>
          <a:xfrm>
            <a:off x="457200" y="1905000"/>
            <a:ext cx="8458200" cy="4114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Como </a:t>
            </a:r>
            <a:r>
              <a:rPr kumimoji="0" lang="en-US" sz="36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ficariam</a:t>
            </a: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</a:t>
            </a: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periódicos</a:t>
            </a:r>
            <a:r>
              <a:rPr kumimoji="0" lang="en-US" sz="3600" b="0" i="0" u="none" strike="noStrike" kern="1200" cap="none" spc="-100" normalizeH="0" baseline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na</a:t>
            </a:r>
            <a:r>
              <a:rPr kumimoji="0" lang="en-US" sz="3600" b="0" i="0" u="none" strike="noStrike" kern="1200" cap="none" spc="-100" normalizeH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600" b="0" i="0" u="none" strike="noStrike" kern="1200" cap="none" spc="-100" normalizeH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lista</a:t>
            </a:r>
            <a:r>
              <a:rPr kumimoji="0" lang="en-US" sz="3600" b="0" i="0" u="none" strike="noStrike" kern="1200" cap="none" spc="-100" normalizeH="0" noProof="0" dirty="0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Qualis das </a:t>
            </a:r>
            <a:r>
              <a:rPr kumimoji="0" lang="en-US" sz="3600" b="0" i="0" u="none" strike="noStrike" kern="1200" cap="none" spc="-100" normalizeH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áreas</a:t>
            </a:r>
            <a:r>
              <a:rPr lang="en-US" sz="3600" spc="-100" noProof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noProof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para</a:t>
            </a:r>
            <a:r>
              <a:rPr lang="en-US" sz="3600" spc="-100" noProof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noProof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os</a:t>
            </a:r>
            <a:r>
              <a:rPr lang="en-US" sz="3600" spc="-100" noProof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noProof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caso</a:t>
            </a:r>
            <a:r>
              <a:rPr lang="en-US" sz="3600" spc="-100" noProof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noProof="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apresentado</a:t>
            </a:r>
            <a:r>
              <a:rPr lang="en-US" sz="3600" spc="-100" noProof="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?!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A de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Petróleo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teria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uma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melhor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classificação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na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Lista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que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a de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Materiais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. O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motivo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: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em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sua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área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, a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distância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à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mediana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é a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mesma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,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mas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a MV é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maior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 no </a:t>
            </a:r>
            <a:r>
              <a:rPr lang="en-US" sz="3600" spc="-100" dirty="0" err="1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primeiro</a:t>
            </a:r>
            <a:r>
              <a:rPr lang="en-US" sz="3600" spc="-100" dirty="0" smtClean="0">
                <a:solidFill>
                  <a:schemeClr val="accent3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rPr>
              <a:t>.</a:t>
            </a:r>
          </a:p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3600" b="0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12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5" name="Title 1"/>
          <p:cNvSpPr txBox="1">
            <a:spLocks/>
          </p:cNvSpPr>
          <p:nvPr/>
        </p:nvSpPr>
        <p:spPr>
          <a:xfrm>
            <a:off x="1905000" y="1295400"/>
            <a:ext cx="4724400" cy="685800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4400" b="1" i="0" u="none" strike="noStrike" kern="1200" cap="none" spc="-100" normalizeH="0" baseline="0" noProof="0" dirty="0" err="1" smtClean="0">
                <a:ln>
                  <a:noFill/>
                </a:ln>
                <a:solidFill>
                  <a:schemeClr val="accent3">
                    <a:lumMod val="40000"/>
                    <a:lumOff val="60000"/>
                  </a:schemeClr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Documentos</a:t>
            </a:r>
            <a:endParaRPr kumimoji="0" lang="en-US" sz="4400" b="1" i="0" u="none" strike="noStrike" kern="1200" cap="none" spc="-100" normalizeH="0" baseline="0" noProof="0" dirty="0">
              <a:ln>
                <a:noFill/>
              </a:ln>
              <a:solidFill>
                <a:schemeClr val="accent3">
                  <a:lumMod val="40000"/>
                  <a:lumOff val="60000"/>
                </a:schemeClr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67000" y="2286000"/>
            <a:ext cx="3352800" cy="914400"/>
          </a:xfrm>
        </p:spPr>
        <p:txBody>
          <a:bodyPr/>
          <a:lstStyle/>
          <a:p>
            <a:r>
              <a:rPr lang="en-US" dirty="0" smtClean="0"/>
              <a:t>Obrigado!!!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381000"/>
            <a:ext cx="7772400" cy="914400"/>
          </a:xfrm>
        </p:spPr>
        <p:txBody>
          <a:bodyPr/>
          <a:lstStyle/>
          <a:p>
            <a:r>
              <a:rPr lang="en-US" dirty="0" err="1" smtClean="0"/>
              <a:t>Documento</a:t>
            </a:r>
            <a:r>
              <a:rPr lang="en-US" dirty="0" smtClean="0"/>
              <a:t> de </a:t>
            </a:r>
            <a:r>
              <a:rPr lang="en-US" dirty="0" err="1" smtClean="0"/>
              <a:t>Área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dirty="0" smtClean="0"/>
              <a:t>7/10/2009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7" name="Title 1"/>
          <p:cNvSpPr txBox="1">
            <a:spLocks/>
          </p:cNvSpPr>
          <p:nvPr/>
        </p:nvSpPr>
        <p:spPr>
          <a:xfrm>
            <a:off x="457200" y="1905000"/>
            <a:ext cx="8686800" cy="4038600"/>
          </a:xfrm>
          <a:prstGeom prst="rect">
            <a:avLst/>
          </a:prstGeom>
        </p:spPr>
        <p:txBody>
          <a:bodyPr bIns="91440" anchor="b" anchorCtr="0">
            <a:normAutofit/>
          </a:bodyPr>
          <a:lstStyle/>
          <a:p>
            <a:pPr marL="0" marR="0" lvl="0" indent="0" algn="just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Os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documentos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traduziam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como</a:t>
            </a:r>
            <a:r>
              <a:rPr kumimoji="0" lang="en-US" sz="32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processo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dava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eram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tornados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públicos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1" u="none" strike="noStrike" kern="1200" cap="none" spc="0" normalizeH="0" noProof="0" dirty="0" err="1" smtClean="0">
                <a:ln>
                  <a:noFill/>
                </a:ln>
                <a:solidFill>
                  <a:srgbClr val="FFC000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após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a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Avaliação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de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Notas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. [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exceção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triênio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passado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que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</a:t>
            </a:r>
            <a:r>
              <a:rPr kumimoji="0" lang="en-US" sz="3200" b="0" i="0" u="none" strike="noStrike" kern="1200" cap="none" spc="0" normalizeH="0" noProof="0" dirty="0" err="1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só</a:t>
            </a:r>
            <a:r>
              <a:rPr kumimoji="0" lang="en-US" sz="3200" b="0" i="0" u="none" strike="noStrike" kern="1200" cap="none" spc="0" normalizeH="0" noProof="0" dirty="0" smtClean="0">
                <a:ln>
                  <a:noFill/>
                </a:ln>
                <a:solidFill>
                  <a:schemeClr val="tx2"/>
                </a:solidFill>
                <a:effectLst/>
                <a:uLnTx/>
                <a:uFillTx/>
                <a:latin typeface="+mj-lt"/>
                <a:ea typeface="+mj-ea"/>
                <a:cs typeface="+mj-cs"/>
              </a:rPr>
              <a:t> se tem a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referente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à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Avaliação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 </a:t>
            </a:r>
            <a:r>
              <a:rPr lang="en-US" sz="3200" dirty="0" err="1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Continuada</a:t>
            </a:r>
            <a:r>
              <a:rPr lang="en-US" sz="3200" dirty="0" smtClean="0">
                <a:solidFill>
                  <a:schemeClr val="tx2"/>
                </a:solidFill>
                <a:latin typeface="+mj-lt"/>
                <a:ea typeface="+mj-ea"/>
                <a:cs typeface="+mj-cs"/>
              </a:rPr>
              <a:t>.</a:t>
            </a:r>
            <a:endParaRPr kumimoji="0" lang="en-US" sz="3200" b="0" i="0" u="none" strike="noStrike" kern="1200" cap="none" spc="0" normalizeH="0" noProof="0" dirty="0" smtClean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kumimoji="0" lang="en-US" sz="4000" b="0" i="0" u="none" strike="noStrike" kern="1200" cap="none" spc="0" normalizeH="0" baseline="0" noProof="0" dirty="0">
              <a:ln>
                <a:noFill/>
              </a:ln>
              <a:solidFill>
                <a:schemeClr val="tx2"/>
              </a:solidFill>
              <a:effectLst/>
              <a:uLnTx/>
              <a:uFillTx/>
              <a:latin typeface="+mj-lt"/>
              <a:ea typeface="+mj-ea"/>
              <a:cs typeface="+mj-cs"/>
            </a:endParaRPr>
          </a:p>
        </p:txBody>
      </p:sp>
      <p:pic>
        <p:nvPicPr>
          <p:cNvPr id="6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2209800" y="381000"/>
            <a:ext cx="4267200" cy="563562"/>
          </a:xfrm>
        </p:spPr>
        <p:txBody>
          <a:bodyPr>
            <a:normAutofit fontScale="90000"/>
          </a:bodyPr>
          <a:lstStyle/>
          <a:p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b="1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609600" y="1447800"/>
            <a:ext cx="8077200" cy="1447800"/>
          </a:xfrm>
        </p:spPr>
        <p:txBody>
          <a:bodyPr>
            <a:normAutofit fontScale="85000" lnSpcReduction="20000"/>
          </a:bodyPr>
          <a:lstStyle/>
          <a:p>
            <a:pPr algn="just"/>
            <a:r>
              <a:rPr lang="en-US" dirty="0" smtClean="0"/>
              <a:t>No </a:t>
            </a:r>
            <a:r>
              <a:rPr lang="en-US" dirty="0" err="1" smtClean="0"/>
              <a:t>presente</a:t>
            </a:r>
            <a:r>
              <a:rPr lang="en-US" dirty="0" smtClean="0"/>
              <a:t> </a:t>
            </a:r>
            <a:r>
              <a:rPr lang="en-US" dirty="0" err="1" smtClean="0"/>
              <a:t>triênio</a:t>
            </a:r>
            <a:r>
              <a:rPr lang="en-US" dirty="0" smtClean="0"/>
              <a:t> </a:t>
            </a:r>
            <a:r>
              <a:rPr lang="en-US" dirty="0" err="1" smtClean="0"/>
              <a:t>não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 smtClean="0"/>
              <a:t> a </a:t>
            </a:r>
            <a:r>
              <a:rPr lang="en-US" dirty="0" err="1" smtClean="0"/>
              <a:t>Avaliação</a:t>
            </a:r>
            <a:r>
              <a:rPr lang="en-US" dirty="0" smtClean="0"/>
              <a:t> </a:t>
            </a:r>
            <a:r>
              <a:rPr lang="en-US" dirty="0" err="1" smtClean="0"/>
              <a:t>Continuada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os</a:t>
            </a:r>
            <a:r>
              <a:rPr lang="en-US" dirty="0" smtClean="0"/>
              <a:t> </a:t>
            </a:r>
            <a:r>
              <a:rPr lang="en-US" dirty="0" err="1" smtClean="0"/>
              <a:t>anos</a:t>
            </a:r>
            <a:r>
              <a:rPr lang="en-US" dirty="0" smtClean="0"/>
              <a:t> de 2007 e 2008. </a:t>
            </a:r>
            <a:r>
              <a:rPr lang="en-US" dirty="0" err="1" smtClean="0"/>
              <a:t>Todavia</a:t>
            </a:r>
            <a:r>
              <a:rPr lang="en-US" dirty="0" smtClean="0"/>
              <a:t>, a </a:t>
            </a:r>
            <a:r>
              <a:rPr lang="en-US" dirty="0" err="1" smtClean="0"/>
              <a:t>área</a:t>
            </a:r>
            <a:r>
              <a:rPr lang="en-US" dirty="0" smtClean="0"/>
              <a:t> </a:t>
            </a:r>
            <a:r>
              <a:rPr lang="en-US" dirty="0" err="1" smtClean="0"/>
              <a:t>teve</a:t>
            </a:r>
            <a:r>
              <a:rPr lang="en-US" dirty="0" smtClean="0"/>
              <a:t> </a:t>
            </a:r>
            <a:r>
              <a:rPr lang="en-US" dirty="0" err="1" smtClean="0"/>
              <a:t>indicação</a:t>
            </a:r>
            <a:r>
              <a:rPr lang="en-US" dirty="0" smtClean="0"/>
              <a:t> de </a:t>
            </a:r>
            <a:r>
              <a:rPr lang="en-US" dirty="0" err="1" smtClean="0"/>
              <a:t>visitas</a:t>
            </a:r>
            <a:r>
              <a:rPr lang="en-US" dirty="0" smtClean="0"/>
              <a:t> </a:t>
            </a:r>
            <a:r>
              <a:rPr lang="en-US" dirty="0" err="1" smtClean="0"/>
              <a:t>aos</a:t>
            </a:r>
            <a:r>
              <a:rPr lang="en-US" dirty="0" smtClean="0"/>
              <a:t> </a:t>
            </a:r>
            <a:r>
              <a:rPr lang="en-US" dirty="0" err="1" smtClean="0"/>
              <a:t>programas</a:t>
            </a:r>
            <a:r>
              <a:rPr lang="en-US" dirty="0" smtClean="0"/>
              <a:t> </a:t>
            </a:r>
            <a:r>
              <a:rPr lang="en-US" dirty="0" err="1" smtClean="0"/>
              <a:t>por</a:t>
            </a:r>
            <a:r>
              <a:rPr lang="en-US" dirty="0" smtClean="0"/>
              <a:t> parte </a:t>
            </a:r>
            <a:r>
              <a:rPr lang="en-US" dirty="0" err="1" smtClean="0"/>
              <a:t>da</a:t>
            </a:r>
            <a:r>
              <a:rPr lang="en-US" dirty="0" smtClean="0"/>
              <a:t> </a:t>
            </a:r>
            <a:r>
              <a:rPr lang="en-US" dirty="0" err="1" smtClean="0"/>
              <a:t>Diretoria</a:t>
            </a:r>
            <a:r>
              <a:rPr lang="en-US" dirty="0" smtClean="0"/>
              <a:t> de </a:t>
            </a:r>
            <a:r>
              <a:rPr lang="en-US" dirty="0" err="1" smtClean="0"/>
              <a:t>Avaliação</a:t>
            </a:r>
            <a:r>
              <a:rPr lang="en-US" dirty="0" smtClean="0"/>
              <a:t> (40% do total).</a:t>
            </a:r>
          </a:p>
          <a:p>
            <a:pPr>
              <a:buNone/>
            </a:pP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7" name="Content Placeholder 4"/>
          <p:cNvSpPr txBox="1">
            <a:spLocks/>
          </p:cNvSpPr>
          <p:nvPr/>
        </p:nvSpPr>
        <p:spPr>
          <a:xfrm>
            <a:off x="914400" y="3048000"/>
            <a:ext cx="7772400" cy="3048000"/>
          </a:xfrm>
          <a:prstGeom prst="rect">
            <a:avLst/>
          </a:prstGeom>
        </p:spPr>
        <p:txBody>
          <a:bodyPr vert="horz">
            <a:normAutofit fontScale="92500" lnSpcReduction="10000"/>
          </a:bodyPr>
          <a:lstStyle/>
          <a:p>
            <a:pPr marL="274320" marR="0" lvl="0" indent="-274320" algn="l" defTabSz="914400" rtl="0" eaLnBrk="1" fontAlgn="auto" latinLnBrk="0" hangingPunct="1">
              <a:lnSpc>
                <a:spcPct val="100000"/>
              </a:lnSpc>
              <a:spcBef>
                <a:spcPts val="580"/>
              </a:spcBef>
              <a:spcAft>
                <a:spcPts val="0"/>
              </a:spcAft>
              <a:buClr>
                <a:schemeClr val="accent1"/>
              </a:buClr>
              <a:buSzPct val="85000"/>
              <a:buFont typeface="Wingdings 2"/>
              <a:buChar char=""/>
              <a:tabLst/>
              <a:defRPr/>
            </a:pP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Houve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alteração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somente</a:t>
            </a:r>
            <a:r>
              <a:rPr kumimoji="0" lang="en-US" sz="2600" b="0" i="0" u="none" strike="noStrike" kern="1200" cap="none" spc="0" normalizeH="0" baseline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no </a:t>
            </a:r>
            <a:r>
              <a:rPr kumimoji="0" lang="en-US" sz="2600" b="0" i="0" u="none" strike="noStrike" kern="1200" cap="none" spc="0" normalizeH="0" baseline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f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ormato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do Qualis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Periódicos</a:t>
            </a:r>
            <a:r>
              <a:rPr lang="en-US" sz="2600" dirty="0" smtClean="0"/>
              <a:t>. </a:t>
            </a:r>
            <a:r>
              <a:rPr lang="en-US" sz="2600" dirty="0" err="1" smtClean="0"/>
              <a:t>Em</a:t>
            </a:r>
            <a:r>
              <a:rPr lang="en-US" sz="2600" dirty="0" smtClean="0"/>
              <a:t> </a:t>
            </a:r>
            <a:r>
              <a:rPr lang="en-US" sz="2600" dirty="0" err="1" smtClean="0"/>
              <a:t>essência</a:t>
            </a:r>
            <a:r>
              <a:rPr lang="en-US" sz="2600" dirty="0" smtClean="0"/>
              <a:t> as </a:t>
            </a:r>
            <a:r>
              <a:rPr lang="en-US" sz="2600" dirty="0" err="1" smtClean="0"/>
              <a:t>mudanças</a:t>
            </a:r>
            <a:r>
              <a:rPr lang="en-US" sz="2600" dirty="0" smtClean="0"/>
              <a:t> </a:t>
            </a:r>
            <a:r>
              <a:rPr lang="en-US" sz="2600" dirty="0" err="1" smtClean="0"/>
              <a:t>foram</a:t>
            </a:r>
            <a:r>
              <a:rPr lang="en-US" sz="2600" dirty="0" smtClean="0"/>
              <a:t> </a:t>
            </a:r>
            <a:r>
              <a:rPr lang="en-US" sz="2600" i="1" dirty="0" err="1" smtClean="0"/>
              <a:t>somente</a:t>
            </a:r>
            <a:r>
              <a:rPr lang="en-US" sz="2600" dirty="0" smtClean="0"/>
              <a:t> de </a:t>
            </a:r>
            <a:r>
              <a:rPr lang="en-US" sz="2600" dirty="0" err="1" smtClean="0"/>
              <a:t>denominação</a:t>
            </a:r>
            <a:r>
              <a:rPr lang="en-US" sz="2600" dirty="0" smtClean="0"/>
              <a:t>.</a:t>
            </a:r>
            <a:endParaRPr kumimoji="0" lang="en-US" sz="2600" b="0" i="0" u="none" strike="noStrike" kern="1200" cap="none" spc="0" normalizeH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Regras</a:t>
            </a:r>
            <a:r>
              <a:rPr kumimoji="0" lang="en-US" sz="2600" b="0" i="0" u="none" strike="noStrike" kern="1200" cap="none" spc="0" normalizeH="0" noProof="0" dirty="0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</a:t>
            </a:r>
            <a:r>
              <a:rPr kumimoji="0" lang="en-US" sz="2600" b="0" i="0" u="none" strike="noStrike" kern="1200" cap="none" spc="0" normalizeH="0" noProof="0" dirty="0" err="1" smtClean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Gerais</a:t>
            </a:r>
            <a:r>
              <a:rPr lang="en-US" sz="2600" dirty="0" smtClean="0"/>
              <a:t>:  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>
                <a:sym typeface="Symbol"/>
              </a:rPr>
              <a:t>	1)	IA</a:t>
            </a:r>
            <a:r>
              <a:rPr lang="en-US" sz="2600" b="1" dirty="0" smtClean="0">
                <a:sym typeface="Symbol"/>
              </a:rPr>
              <a:t>  </a:t>
            </a:r>
            <a:r>
              <a:rPr lang="en-US" sz="2600" dirty="0" smtClean="0"/>
              <a:t>  A1 </a:t>
            </a:r>
            <a:r>
              <a:rPr lang="en-US" sz="2600" dirty="0" smtClean="0">
                <a:sym typeface="Symbol"/>
              </a:rPr>
              <a:t> A2  B1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>
                <a:sym typeface="Symbol"/>
              </a:rPr>
              <a:t>	2)	IB  NA  B2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r>
              <a:rPr lang="en-US" sz="2600" dirty="0" smtClean="0">
                <a:sym typeface="Symbol"/>
              </a:rPr>
              <a:t>	3)	Para as </a:t>
            </a:r>
            <a:r>
              <a:rPr lang="en-US" sz="2600" dirty="0" err="1" smtClean="0">
                <a:sym typeface="Symbol"/>
              </a:rPr>
              <a:t>demais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classificações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não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há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alterações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tanto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quanto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às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estratificações</a:t>
            </a:r>
            <a:r>
              <a:rPr lang="en-US" sz="2600" dirty="0" smtClean="0">
                <a:sym typeface="Symbol"/>
              </a:rPr>
              <a:t>, </a:t>
            </a:r>
            <a:r>
              <a:rPr lang="en-US" sz="2600" dirty="0" err="1" smtClean="0">
                <a:sym typeface="Symbol"/>
              </a:rPr>
              <a:t>quanto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às</a:t>
            </a:r>
            <a:r>
              <a:rPr lang="en-US" sz="2600" dirty="0" smtClean="0">
                <a:sym typeface="Symbol"/>
              </a:rPr>
              <a:t> </a:t>
            </a:r>
            <a:r>
              <a:rPr lang="en-US" sz="2600" dirty="0" err="1" smtClean="0">
                <a:sym typeface="Symbol"/>
              </a:rPr>
              <a:t>ponderações</a:t>
            </a:r>
            <a:r>
              <a:rPr lang="en-US" sz="2600" dirty="0" smtClean="0">
                <a:sym typeface="Symbol"/>
              </a:rPr>
              <a:t>.</a:t>
            </a:r>
          </a:p>
          <a:p>
            <a:pPr marL="274320" lvl="0" indent="-274320">
              <a:spcBef>
                <a:spcPts val="580"/>
              </a:spcBef>
              <a:buClr>
                <a:schemeClr val="accent1"/>
              </a:buClr>
              <a:buSzPct val="85000"/>
            </a:pPr>
            <a:endParaRPr kumimoji="0" lang="en-US" sz="2600" b="1" i="0" u="none" strike="noStrike" kern="1200" cap="none" spc="0" normalizeH="0" baseline="0" noProof="0" dirty="0" smtClean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ransition>
    <p:plus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90600" y="0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>
          <a:xfrm>
            <a:off x="838200" y="762000"/>
            <a:ext cx="8077200" cy="4572000"/>
          </a:xfrm>
        </p:spPr>
        <p:txBody>
          <a:bodyPr/>
          <a:lstStyle/>
          <a:p>
            <a:r>
              <a:rPr lang="en-US" dirty="0" err="1" smtClean="0"/>
              <a:t>Pontos</a:t>
            </a:r>
            <a:r>
              <a:rPr lang="en-US" dirty="0" smtClean="0"/>
              <a:t> a </a:t>
            </a:r>
            <a:r>
              <a:rPr lang="en-US" dirty="0" err="1" smtClean="0"/>
              <a:t>serem</a:t>
            </a:r>
            <a:r>
              <a:rPr lang="en-US" dirty="0" smtClean="0"/>
              <a:t> </a:t>
            </a:r>
            <a:r>
              <a:rPr lang="en-US" dirty="0" err="1" smtClean="0"/>
              <a:t>considerados</a:t>
            </a:r>
            <a:r>
              <a:rPr lang="en-US" dirty="0" smtClean="0"/>
              <a:t>:</a:t>
            </a:r>
          </a:p>
          <a:p>
            <a:pPr lvl="1" algn="just"/>
            <a:r>
              <a:rPr lang="en-US" dirty="0" smtClean="0"/>
              <a:t>A </a:t>
            </a:r>
            <a:r>
              <a:rPr lang="en-US" dirty="0" err="1" smtClean="0"/>
              <a:t>Produção</a:t>
            </a:r>
            <a:r>
              <a:rPr lang="en-US" dirty="0" smtClean="0"/>
              <a:t> </a:t>
            </a:r>
            <a:r>
              <a:rPr lang="en-US" dirty="0" err="1" smtClean="0"/>
              <a:t>Qualificada</a:t>
            </a:r>
            <a:r>
              <a:rPr lang="en-US" dirty="0" smtClean="0"/>
              <a:t> a ser </a:t>
            </a:r>
            <a:r>
              <a:rPr lang="en-US" dirty="0" err="1" smtClean="0"/>
              <a:t>computada</a:t>
            </a:r>
            <a:r>
              <a:rPr lang="en-US" dirty="0" smtClean="0"/>
              <a:t> é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>
                <a:solidFill>
                  <a:srgbClr val="FFC000"/>
                </a:solidFill>
              </a:rPr>
              <a:t>somente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dirty="0" err="1" smtClean="0">
                <a:solidFill>
                  <a:srgbClr val="FFC000"/>
                </a:solidFill>
              </a:rPr>
              <a:t>os</a:t>
            </a:r>
            <a:r>
              <a:rPr lang="en-US" dirty="0" smtClean="0">
                <a:solidFill>
                  <a:srgbClr val="FFC000"/>
                </a:solidFill>
              </a:rPr>
              <a:t> </a:t>
            </a:r>
            <a:r>
              <a:rPr lang="en-US" i="1" u="sng" dirty="0" err="1" smtClean="0">
                <a:solidFill>
                  <a:srgbClr val="FFC000"/>
                </a:solidFill>
              </a:rPr>
              <a:t>Docentes</a:t>
            </a:r>
            <a:r>
              <a:rPr lang="en-US" i="1" u="sng" dirty="0" smtClean="0">
                <a:solidFill>
                  <a:srgbClr val="FFC000"/>
                </a:solidFill>
              </a:rPr>
              <a:t> </a:t>
            </a:r>
            <a:r>
              <a:rPr lang="en-US" i="1" u="sng" dirty="0" err="1" smtClean="0">
                <a:solidFill>
                  <a:srgbClr val="FFC000"/>
                </a:solidFill>
              </a:rPr>
              <a:t>Permanentes</a:t>
            </a:r>
            <a:r>
              <a:rPr lang="en-US" dirty="0" smtClean="0"/>
              <a:t>, e </a:t>
            </a:r>
            <a:r>
              <a:rPr lang="en-US" dirty="0" err="1" smtClean="0"/>
              <a:t>esses</a:t>
            </a:r>
            <a:r>
              <a:rPr lang="en-US" dirty="0" smtClean="0"/>
              <a:t> </a:t>
            </a:r>
            <a:r>
              <a:rPr lang="en-US" dirty="0" err="1" smtClean="0"/>
              <a:t>são</a:t>
            </a:r>
            <a:r>
              <a:rPr lang="en-US" dirty="0" smtClean="0"/>
              <a:t> </a:t>
            </a:r>
            <a:r>
              <a:rPr lang="en-US" dirty="0" err="1" smtClean="0"/>
              <a:t>declarados</a:t>
            </a:r>
            <a:r>
              <a:rPr lang="en-US" dirty="0" smtClean="0"/>
              <a:t> </a:t>
            </a:r>
            <a:r>
              <a:rPr lang="en-US" dirty="0" err="1" smtClean="0"/>
              <a:t>pelos</a:t>
            </a:r>
            <a:r>
              <a:rPr lang="en-US" dirty="0" smtClean="0"/>
              <a:t> </a:t>
            </a:r>
            <a:r>
              <a:rPr lang="en-US" dirty="0" err="1" smtClean="0"/>
              <a:t>próprios</a:t>
            </a:r>
            <a:r>
              <a:rPr lang="en-US" dirty="0" smtClean="0"/>
              <a:t> </a:t>
            </a:r>
            <a:r>
              <a:rPr lang="en-US" dirty="0" err="1" smtClean="0"/>
              <a:t>programa</a:t>
            </a:r>
            <a:r>
              <a:rPr lang="en-US" dirty="0" smtClean="0"/>
              <a:t>. [17.5% </a:t>
            </a:r>
            <a:r>
              <a:rPr lang="en-US" dirty="0" err="1" smtClean="0"/>
              <a:t>da</a:t>
            </a:r>
            <a:r>
              <a:rPr lang="en-US" dirty="0" smtClean="0"/>
              <a:t> nota]</a:t>
            </a:r>
          </a:p>
          <a:p>
            <a:pPr lvl="1" algn="just"/>
            <a:r>
              <a:rPr lang="en-US" dirty="0" err="1" smtClean="0"/>
              <a:t>Não</a:t>
            </a:r>
            <a:r>
              <a:rPr lang="en-US" dirty="0" smtClean="0"/>
              <a:t> se </a:t>
            </a:r>
            <a:r>
              <a:rPr lang="en-US" dirty="0" err="1" smtClean="0"/>
              <a:t>está</a:t>
            </a:r>
            <a:r>
              <a:rPr lang="en-US" dirty="0" smtClean="0"/>
              <a:t> </a:t>
            </a:r>
            <a:r>
              <a:rPr lang="en-US" dirty="0" err="1" smtClean="0"/>
              <a:t>mudando</a:t>
            </a:r>
            <a:r>
              <a:rPr lang="en-US" dirty="0" smtClean="0"/>
              <a:t> a </a:t>
            </a:r>
            <a:r>
              <a:rPr lang="en-US" dirty="0" err="1" smtClean="0"/>
              <a:t>regra</a:t>
            </a:r>
            <a:r>
              <a:rPr lang="en-US" dirty="0" smtClean="0"/>
              <a:t>?! </a:t>
            </a:r>
            <a:r>
              <a:rPr lang="en-US" dirty="0" err="1" smtClean="0"/>
              <a:t>Regra</a:t>
            </a:r>
            <a:r>
              <a:rPr lang="en-US" dirty="0" smtClean="0"/>
              <a:t> </a:t>
            </a:r>
            <a:r>
              <a:rPr lang="en-US" dirty="0" err="1" smtClean="0"/>
              <a:t>mantida</a:t>
            </a:r>
            <a:r>
              <a:rPr lang="en-US" dirty="0" smtClean="0"/>
              <a:t>, IGUAL antes!!!</a:t>
            </a:r>
          </a:p>
          <a:p>
            <a:pPr lvl="1" algn="just"/>
            <a:endParaRPr lang="en-US" dirty="0" smtClean="0"/>
          </a:p>
          <a:p>
            <a:pPr lvl="1" algn="just"/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600200" y="3381375"/>
            <a:ext cx="6353175" cy="2714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6" name="Picture 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571625" y="6038850"/>
            <a:ext cx="4295775" cy="5143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just"/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mudança</a:t>
            </a:r>
            <a:r>
              <a:rPr lang="en-US" dirty="0" smtClean="0"/>
              <a:t> no </a:t>
            </a:r>
            <a:r>
              <a:rPr lang="en-US" i="1" dirty="0" err="1" smtClean="0">
                <a:solidFill>
                  <a:srgbClr val="FFC000"/>
                </a:solidFill>
              </a:rPr>
              <a:t>formato</a:t>
            </a:r>
            <a:r>
              <a:rPr lang="en-US" dirty="0" smtClean="0"/>
              <a:t> do </a:t>
            </a:r>
            <a:r>
              <a:rPr lang="en-US" dirty="0" err="1" smtClean="0"/>
              <a:t>Documento</a:t>
            </a:r>
            <a:r>
              <a:rPr lang="en-US" dirty="0" smtClean="0"/>
              <a:t> de </a:t>
            </a:r>
            <a:r>
              <a:rPr lang="en-US" dirty="0" err="1" smtClean="0"/>
              <a:t>Área</a:t>
            </a:r>
            <a:r>
              <a:rPr lang="en-US" dirty="0" smtClean="0"/>
              <a:t>. </a:t>
            </a:r>
            <a:r>
              <a:rPr lang="en-US" dirty="0" err="1" smtClean="0"/>
              <a:t>Agrupamento</a:t>
            </a:r>
            <a:r>
              <a:rPr lang="en-US" dirty="0" smtClean="0"/>
              <a:t> dos </a:t>
            </a:r>
            <a:r>
              <a:rPr lang="en-US" dirty="0" err="1" smtClean="0"/>
              <a:t>itens</a:t>
            </a:r>
            <a:r>
              <a:rPr lang="en-US" dirty="0" smtClean="0"/>
              <a:t> </a:t>
            </a:r>
            <a:r>
              <a:rPr lang="en-US" dirty="0" err="1" smtClean="0"/>
              <a:t>nos</a:t>
            </a:r>
            <a:r>
              <a:rPr lang="en-US" dirty="0" smtClean="0"/>
              <a:t> </a:t>
            </a:r>
            <a:r>
              <a:rPr lang="en-US" dirty="0" err="1" smtClean="0"/>
              <a:t>quesitos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Para </a:t>
            </a:r>
            <a:r>
              <a:rPr lang="en-US" dirty="0" err="1" smtClean="0"/>
              <a:t>todas</a:t>
            </a:r>
            <a:r>
              <a:rPr lang="en-US" dirty="0" smtClean="0"/>
              <a:t> as </a:t>
            </a:r>
            <a:r>
              <a:rPr lang="en-US" dirty="0" err="1" smtClean="0"/>
              <a:t>áreas</a:t>
            </a:r>
            <a:r>
              <a:rPr lang="en-US" dirty="0" smtClean="0"/>
              <a:t> o </a:t>
            </a:r>
            <a:r>
              <a:rPr lang="en-US" dirty="0" err="1" smtClean="0"/>
              <a:t>formato</a:t>
            </a:r>
            <a:r>
              <a:rPr lang="en-US" dirty="0" smtClean="0"/>
              <a:t> do </a:t>
            </a:r>
            <a:r>
              <a:rPr lang="en-US" dirty="0" err="1" smtClean="0"/>
              <a:t>Documento</a:t>
            </a:r>
            <a:r>
              <a:rPr lang="en-US" dirty="0" smtClean="0"/>
              <a:t> </a:t>
            </a:r>
            <a:r>
              <a:rPr lang="en-US" dirty="0" err="1" smtClean="0"/>
              <a:t>será</a:t>
            </a:r>
            <a:r>
              <a:rPr lang="en-US" dirty="0" smtClean="0"/>
              <a:t> </a:t>
            </a:r>
            <a:r>
              <a:rPr lang="en-US" dirty="0" err="1" smtClean="0"/>
              <a:t>igual</a:t>
            </a:r>
            <a:r>
              <a:rPr lang="en-US" dirty="0" smtClean="0"/>
              <a:t> e </a:t>
            </a:r>
            <a:r>
              <a:rPr lang="en-US" dirty="0" err="1" smtClean="0"/>
              <a:t>servirá</a:t>
            </a:r>
            <a:r>
              <a:rPr lang="en-US" dirty="0" smtClean="0"/>
              <a:t>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nortear</a:t>
            </a:r>
            <a:r>
              <a:rPr lang="en-US" dirty="0" smtClean="0"/>
              <a:t> a </a:t>
            </a:r>
            <a:r>
              <a:rPr lang="en-US" dirty="0" err="1" smtClean="0"/>
              <a:t>avaliação</a:t>
            </a:r>
            <a:r>
              <a:rPr lang="en-US" dirty="0" smtClean="0"/>
              <a:t>.</a:t>
            </a:r>
          </a:p>
          <a:p>
            <a:pPr algn="just"/>
            <a:r>
              <a:rPr lang="en-US" dirty="0" smtClean="0"/>
              <a:t>Na </a:t>
            </a:r>
            <a:r>
              <a:rPr lang="en-US" dirty="0" err="1" smtClean="0"/>
              <a:t>avaliação</a:t>
            </a:r>
            <a:r>
              <a:rPr lang="en-US" dirty="0" smtClean="0"/>
              <a:t> do </a:t>
            </a:r>
            <a:r>
              <a:rPr lang="en-US" dirty="0" err="1" smtClean="0"/>
              <a:t>último</a:t>
            </a:r>
            <a:r>
              <a:rPr lang="en-US" dirty="0" smtClean="0"/>
              <a:t> </a:t>
            </a:r>
            <a:r>
              <a:rPr lang="en-US" dirty="0" err="1" smtClean="0"/>
              <a:t>triênio</a:t>
            </a:r>
            <a:r>
              <a:rPr lang="en-US" dirty="0" smtClean="0"/>
              <a:t> </a:t>
            </a:r>
            <a:r>
              <a:rPr lang="en-US" dirty="0" err="1" smtClean="0"/>
              <a:t>houve</a:t>
            </a:r>
            <a:r>
              <a:rPr lang="en-US" dirty="0" smtClean="0"/>
              <a:t> </a:t>
            </a:r>
            <a:r>
              <a:rPr lang="en-US" dirty="0" err="1" smtClean="0"/>
              <a:t>uma</a:t>
            </a:r>
            <a:r>
              <a:rPr lang="en-US" dirty="0" smtClean="0"/>
              <a:t> </a:t>
            </a:r>
            <a:r>
              <a:rPr lang="en-US" dirty="0" err="1" smtClean="0"/>
              <a:t>regulamentação</a:t>
            </a:r>
            <a:r>
              <a:rPr lang="en-US" dirty="0" smtClean="0"/>
              <a:t> </a:t>
            </a:r>
            <a:r>
              <a:rPr lang="en-US" dirty="0" err="1" smtClean="0"/>
              <a:t>sobre</a:t>
            </a:r>
            <a:r>
              <a:rPr lang="en-US" dirty="0" smtClean="0"/>
              <a:t> a </a:t>
            </a:r>
            <a:r>
              <a:rPr lang="en-US" dirty="0" err="1" smtClean="0"/>
              <a:t>atividade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. NRD (1 </a:t>
            </a:r>
            <a:r>
              <a:rPr lang="en-US" dirty="0" err="1" smtClean="0"/>
              <a:t>até</a:t>
            </a:r>
            <a:r>
              <a:rPr lang="en-US" dirty="0" smtClean="0"/>
              <a:t> 6/7) </a:t>
            </a:r>
            <a:r>
              <a:rPr lang="en-US" dirty="0" err="1" smtClean="0"/>
              <a:t>para</a:t>
            </a:r>
            <a:r>
              <a:rPr lang="en-US" dirty="0" smtClean="0"/>
              <a:t> </a:t>
            </a:r>
            <a:r>
              <a:rPr lang="en-US" dirty="0" err="1" smtClean="0"/>
              <a:t>Docente</a:t>
            </a:r>
            <a:r>
              <a:rPr lang="en-US" dirty="0" smtClean="0"/>
              <a:t> Permanente, </a:t>
            </a:r>
            <a:r>
              <a:rPr lang="en-US" dirty="0" err="1" smtClean="0"/>
              <a:t>Colaborador</a:t>
            </a:r>
            <a:r>
              <a:rPr lang="en-US" dirty="0" smtClean="0"/>
              <a:t> e </a:t>
            </a:r>
            <a:r>
              <a:rPr lang="en-US" dirty="0" err="1" smtClean="0"/>
              <a:t>Visitante</a:t>
            </a:r>
            <a:r>
              <a:rPr lang="en-US" dirty="0" smtClean="0"/>
              <a:t>, </a:t>
            </a:r>
            <a:r>
              <a:rPr lang="en-US" dirty="0" err="1" smtClean="0"/>
              <a:t>Portaria</a:t>
            </a:r>
            <a:r>
              <a:rPr lang="en-US" dirty="0" smtClean="0"/>
              <a:t> 68.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pic>
        <p:nvPicPr>
          <p:cNvPr id="7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uiExpand="1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sp>
        <p:nvSpPr>
          <p:cNvPr id="16385" name="Rectangle 1"/>
          <p:cNvSpPr>
            <a:spLocks noChangeArrowheads="1"/>
          </p:cNvSpPr>
          <p:nvPr/>
        </p:nvSpPr>
        <p:spPr bwMode="auto">
          <a:xfrm>
            <a:off x="457200" y="1595518"/>
            <a:ext cx="8534400" cy="4524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Diferenças entre o texto enviado aos coordenadores de programa da reunião da área em Brasília,</a:t>
            </a:r>
            <a:r>
              <a:rPr kumimoji="0" lang="pt-BR" sz="3200" b="0" i="0" u="none" strike="noStrike" cap="none" normalizeH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para a versão que foi votada no CTC da semana passada.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Geral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As referências às faixas da avaliação não aparecerão nos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DA’s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 de nenhuma área. Assim, não há menção, e.g. ao tempo de titulação de discentes bolsistas com apoio de órgão de fomento </a:t>
            </a:r>
            <a:r>
              <a:rPr kumimoji="0" lang="pt-BR" sz="3200" b="0" i="0" u="none" strike="noStrike" cap="none" normalizeH="0" baseline="0" dirty="0" err="1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instituicionais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sp>
        <p:nvSpPr>
          <p:cNvPr id="43009" name="Rectangle 1"/>
          <p:cNvSpPr>
            <a:spLocks noChangeArrowheads="1"/>
          </p:cNvSpPr>
          <p:nvPr/>
        </p:nvSpPr>
        <p:spPr bwMode="auto">
          <a:xfrm>
            <a:off x="381000" y="1581091"/>
            <a:ext cx="8763000" cy="34778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Específicas para as Engenharias III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</a:t>
            </a:r>
            <a:endParaRPr kumimoji="0" lang="en-US" sz="32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Congelamento da referência do JCR para o ano de 2008. No texto lê-se: </a:t>
            </a:r>
            <a:r>
              <a:rPr kumimoji="0" lang="pt-BR" sz="32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 diversos indicadores do JCR/ISI a serem utilizados na avaliação dos programas do presente triênio serão aqueles divulgados no ano base de 2008.</a:t>
            </a: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pt-BR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8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7/10/2009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ENEGEP Salvador</a:t>
            </a:r>
            <a:endParaRPr lang="en-US"/>
          </a:p>
        </p:txBody>
      </p:sp>
      <p:sp>
        <p:nvSpPr>
          <p:cNvPr id="6" name="Title 1"/>
          <p:cNvSpPr>
            <a:spLocks noGrp="1"/>
          </p:cNvSpPr>
          <p:nvPr>
            <p:ph type="title"/>
          </p:nvPr>
        </p:nvSpPr>
        <p:spPr>
          <a:xfrm>
            <a:off x="914400" y="512064"/>
            <a:ext cx="7772400" cy="914400"/>
          </a:xfrm>
        </p:spPr>
        <p:txBody>
          <a:bodyPr/>
          <a:lstStyle/>
          <a:p>
            <a:pPr algn="ctr"/>
            <a:r>
              <a:rPr lang="en-US" b="1" dirty="0" err="1" smtClean="0"/>
              <a:t>Documento</a:t>
            </a:r>
            <a:r>
              <a:rPr lang="en-US" b="1" dirty="0" smtClean="0"/>
              <a:t> de </a:t>
            </a:r>
            <a:r>
              <a:rPr lang="en-US" b="1" dirty="0" err="1" smtClean="0"/>
              <a:t>Área</a:t>
            </a:r>
            <a:endParaRPr lang="en-US" dirty="0"/>
          </a:p>
        </p:txBody>
      </p:sp>
      <p:sp>
        <p:nvSpPr>
          <p:cNvPr id="38914" name="Rectangle 2"/>
          <p:cNvSpPr>
            <a:spLocks noChangeArrowheads="1"/>
          </p:cNvSpPr>
          <p:nvPr/>
        </p:nvSpPr>
        <p:spPr bwMode="auto">
          <a:xfrm>
            <a:off x="533400" y="1579171"/>
            <a:ext cx="8001000" cy="353943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just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pt-BR" sz="2800" b="0" i="0" u="sng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Específicas para as Engenharias III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: </a:t>
            </a:r>
            <a:endParaRPr kumimoji="0" lang="en-US" sz="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just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Char char="•"/>
              <a:tabLst/>
            </a:pP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Quanto aos Livros: 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 livros considerados pelos programas como sendo de divulgação técnica, coletâneas e didáticos serão computados e totalmente integralizados na Produção Técnica. </a:t>
            </a:r>
            <a:r>
              <a:rPr kumimoji="0" lang="pt-BR" sz="2800" b="0" i="1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Os livros que forem indicados como sendo de caráter científico por parte do programa não serão computados na Produção Técnica</a:t>
            </a:r>
            <a:r>
              <a:rPr kumimoji="0" lang="pt-BR" sz="2800" b="0" i="0" u="none" strike="noStrike" cap="none" normalizeH="0" baseline="0" dirty="0" smtClean="0">
                <a:ln>
                  <a:noFill/>
                </a:ln>
                <a:solidFill>
                  <a:srgbClr val="FFC000"/>
                </a:solidFill>
                <a:effectLst/>
                <a:latin typeface="Calibri" pitchFamily="34" charset="0"/>
                <a:ea typeface="Calibri" pitchFamily="34" charset="0"/>
                <a:cs typeface="Times New Roman" pitchFamily="18" charset="0"/>
              </a:rPr>
              <a:t>.</a:t>
            </a:r>
            <a:endParaRPr kumimoji="0" lang="pt-BR" sz="1800" b="0" i="0" u="none" strike="noStrike" cap="none" normalizeH="0" baseline="0" dirty="0" smtClean="0">
              <a:ln>
                <a:noFill/>
              </a:ln>
              <a:solidFill>
                <a:srgbClr val="FFC000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pic>
        <p:nvPicPr>
          <p:cNvPr id="9" name="Picture 1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81000" y="0"/>
            <a:ext cx="990600" cy="8474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tro">
  <a:themeElements>
    <a:clrScheme name="Metro">
      <a:dk1>
        <a:sysClr val="windowText" lastClr="000000"/>
      </a:dk1>
      <a:lt1>
        <a:sysClr val="window" lastClr="FFFFFF"/>
      </a:lt1>
      <a:dk2>
        <a:srgbClr val="4E5B6F"/>
      </a:dk2>
      <a:lt2>
        <a:srgbClr val="D6ECFF"/>
      </a:lt2>
      <a:accent1>
        <a:srgbClr val="7FD13B"/>
      </a:accent1>
      <a:accent2>
        <a:srgbClr val="EA157A"/>
      </a:accent2>
      <a:accent3>
        <a:srgbClr val="FEB80A"/>
      </a:accent3>
      <a:accent4>
        <a:srgbClr val="00ADDC"/>
      </a:accent4>
      <a:accent5>
        <a:srgbClr val="738AC8"/>
      </a:accent5>
      <a:accent6>
        <a:srgbClr val="1AB39F"/>
      </a:accent6>
      <a:hlink>
        <a:srgbClr val="EB8803"/>
      </a:hlink>
      <a:folHlink>
        <a:srgbClr val="5F7791"/>
      </a:folHlink>
    </a:clrScheme>
    <a:fontScheme name="Metro">
      <a:majorFont>
        <a:latin typeface="Consolas"/>
        <a:ea typeface=""/>
        <a:cs typeface=""/>
        <a:font script="Jpan" typeface="HG丸ｺﾞｼｯｸM-PRO"/>
        <a:font script="Hang" typeface="HY중고딕"/>
        <a:font script="Hans" typeface="华文楷体"/>
        <a:font script="Hant" typeface="新細明體"/>
        <a:font script="Arab" typeface="Tahoma"/>
        <a:font script="Hebr" typeface="Levenim MT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맑은 고딕"/>
        <a:font script="Hans" typeface="宋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tro">
      <a:fillStyleLst>
        <a:solidFill>
          <a:schemeClr val="phClr"/>
        </a:solidFill>
        <a:gradFill rotWithShape="1">
          <a:gsLst>
            <a:gs pos="0">
              <a:schemeClr val="phClr">
                <a:tint val="25000"/>
                <a:satMod val="125000"/>
              </a:schemeClr>
            </a:gs>
            <a:gs pos="40000">
              <a:schemeClr val="phClr">
                <a:tint val="55000"/>
                <a:satMod val="130000"/>
              </a:schemeClr>
            </a:gs>
            <a:gs pos="50000">
              <a:schemeClr val="phClr">
                <a:tint val="59000"/>
                <a:satMod val="130000"/>
              </a:schemeClr>
            </a:gs>
            <a:gs pos="65000">
              <a:schemeClr val="phClr">
                <a:tint val="55000"/>
                <a:satMod val="130000"/>
              </a:schemeClr>
            </a:gs>
            <a:gs pos="100000">
              <a:schemeClr val="phClr">
                <a:tint val="20000"/>
                <a:satMod val="12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48000"/>
                <a:satMod val="138000"/>
              </a:schemeClr>
            </a:gs>
            <a:gs pos="25000">
              <a:schemeClr val="phClr">
                <a:tint val="85000"/>
              </a:schemeClr>
            </a:gs>
            <a:gs pos="40000">
              <a:schemeClr val="phClr">
                <a:tint val="92000"/>
              </a:schemeClr>
            </a:gs>
            <a:gs pos="50000">
              <a:schemeClr val="phClr">
                <a:tint val="93000"/>
              </a:schemeClr>
            </a:gs>
            <a:gs pos="60000">
              <a:schemeClr val="phClr">
                <a:tint val="92000"/>
              </a:schemeClr>
            </a:gs>
            <a:gs pos="75000">
              <a:schemeClr val="phClr">
                <a:tint val="83000"/>
                <a:satMod val="108000"/>
              </a:schemeClr>
            </a:gs>
            <a:gs pos="100000">
              <a:schemeClr val="phClr">
                <a:tint val="48000"/>
                <a:satMod val="150000"/>
              </a:schemeClr>
            </a:gs>
          </a:gsLst>
          <a:lin ang="5400000" scaled="0"/>
        </a:gradFill>
      </a:fillStyleLst>
      <a:lnStyleLst>
        <a:ln w="12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</a:effectStyle>
        <a:effectStyle>
          <a:effectLst>
            <a:glow rad="63500">
              <a:schemeClr val="phClr">
                <a:alpha val="45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brightRoom" dir="tl">
              <a:rot lat="0" lon="0" rev="8700000"/>
            </a:lightRig>
          </a:scene3d>
          <a:sp3d>
            <a:bevelT w="0" h="0"/>
            <a:contourClr>
              <a:schemeClr val="phClr">
                <a:tint val="70000"/>
              </a:schemeClr>
            </a:contourClr>
          </a:sp3d>
        </a:effectStyle>
        <a:effectStyle>
          <a:effectLst>
            <a:glow rad="101500">
              <a:schemeClr val="phClr">
                <a:alpha val="42000"/>
                <a:satMod val="120000"/>
              </a:schemeClr>
            </a:glow>
          </a:effectLst>
          <a:scene3d>
            <a:camera prst="orthographicFront" fov="0">
              <a:rot lat="0" lon="0" rev="0"/>
            </a:camera>
            <a:lightRig rig="glow" dir="t">
              <a:rot lat="0" lon="0" rev="4800000"/>
            </a:lightRig>
          </a:scene3d>
          <a:sp3d prstMaterial="powder">
            <a:bevelT w="50800" h="508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bg1">
                <a:shade val="100000"/>
                <a:satMod val="150000"/>
              </a:schemeClr>
            </a:gs>
            <a:gs pos="65000">
              <a:schemeClr val="bg1">
                <a:shade val="90000"/>
                <a:satMod val="375000"/>
              </a:schemeClr>
            </a:gs>
            <a:gs pos="100000">
              <a:schemeClr val="phClr">
                <a:tint val="88000"/>
                <a:satMod val="400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0000"/>
                <a:satMod val="180000"/>
              </a:schemeClr>
              <a:schemeClr val="phClr">
                <a:tint val="90000"/>
                <a:satMod val="20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Metro</Template>
  <TotalTime>356</TotalTime>
  <Words>1568</Words>
  <Application>Microsoft Office PowerPoint</Application>
  <PresentationFormat>Apresentação na tela (4:3)</PresentationFormat>
  <Paragraphs>204</Paragraphs>
  <Slides>26</Slides>
  <Notes>26</Notes>
  <HiddenSlides>0</HiddenSlides>
  <MMClips>0</MMClips>
  <ScaleCrop>false</ScaleCrop>
  <HeadingPairs>
    <vt:vector size="6" baseType="variant">
      <vt:variant>
        <vt:lpstr>Tema</vt:lpstr>
      </vt:variant>
      <vt:variant>
        <vt:i4>1</vt:i4>
      </vt:variant>
      <vt:variant>
        <vt:lpstr>Vínculos</vt:lpstr>
      </vt:variant>
      <vt:variant>
        <vt:i4>1</vt:i4>
      </vt:variant>
      <vt:variant>
        <vt:lpstr>Títulos de slides</vt:lpstr>
      </vt:variant>
      <vt:variant>
        <vt:i4>26</vt:i4>
      </vt:variant>
    </vt:vector>
  </HeadingPairs>
  <TitlesOfParts>
    <vt:vector size="28" baseType="lpstr">
      <vt:lpstr>Metro</vt:lpstr>
      <vt:lpstr>Drawing1\Drawing\~Page-1\Circle</vt:lpstr>
      <vt:lpstr>Avaliação Trienal – Engenharias III</vt:lpstr>
      <vt:lpstr>Documento de Área</vt:lpstr>
      <vt:lpstr>Documento de Área</vt:lpstr>
      <vt:lpstr>Documento de Área</vt:lpstr>
      <vt:lpstr>Documento de Área</vt:lpstr>
      <vt:lpstr>Documento de Área</vt:lpstr>
      <vt:lpstr>Documento de Área</vt:lpstr>
      <vt:lpstr>Documento de Área</vt:lpstr>
      <vt:lpstr>Documento de Área</vt:lpstr>
      <vt:lpstr>Documento de Área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Qualis</vt:lpstr>
      <vt:lpstr>Slide 25</vt:lpstr>
      <vt:lpstr>Obrigado!!!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NeiYSoma</dc:creator>
  <cp:lastModifiedBy>Nei Soma</cp:lastModifiedBy>
  <cp:revision>53</cp:revision>
  <dcterms:created xsi:type="dcterms:W3CDTF">2009-10-04T16:05:32Z</dcterms:created>
  <dcterms:modified xsi:type="dcterms:W3CDTF">2009-10-09T22:11:50Z</dcterms:modified>
</cp:coreProperties>
</file>