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1.xml" ContentType="application/vnd.openxmlformats-officedocument.presentationml.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649" r:id="rId2"/>
    <p:sldMasterId id="2147483677" r:id="rId3"/>
    <p:sldMasterId id="2147483679" r:id="rId4"/>
    <p:sldMasterId id="2147483779" r:id="rId5"/>
  </p:sldMasterIdLst>
  <p:notesMasterIdLst>
    <p:notesMasterId r:id="rId44"/>
  </p:notesMasterIdLst>
  <p:handoutMasterIdLst>
    <p:handoutMasterId r:id="rId45"/>
  </p:handoutMasterIdLst>
  <p:sldIdLst>
    <p:sldId id="375" r:id="rId6"/>
    <p:sldId id="536" r:id="rId7"/>
    <p:sldId id="512" r:id="rId8"/>
    <p:sldId id="538" r:id="rId9"/>
    <p:sldId id="440" r:id="rId10"/>
    <p:sldId id="461" r:id="rId11"/>
    <p:sldId id="555" r:id="rId12"/>
    <p:sldId id="494" r:id="rId13"/>
    <p:sldId id="546" r:id="rId14"/>
    <p:sldId id="547" r:id="rId15"/>
    <p:sldId id="545" r:id="rId16"/>
    <p:sldId id="472" r:id="rId17"/>
    <p:sldId id="544" r:id="rId18"/>
    <p:sldId id="501" r:id="rId19"/>
    <p:sldId id="517" r:id="rId20"/>
    <p:sldId id="541" r:id="rId21"/>
    <p:sldId id="518" r:id="rId22"/>
    <p:sldId id="515" r:id="rId23"/>
    <p:sldId id="528" r:id="rId24"/>
    <p:sldId id="531" r:id="rId25"/>
    <p:sldId id="498" r:id="rId26"/>
    <p:sldId id="532" r:id="rId27"/>
    <p:sldId id="499" r:id="rId28"/>
    <p:sldId id="500" r:id="rId29"/>
    <p:sldId id="370" r:id="rId30"/>
    <p:sldId id="486" r:id="rId31"/>
    <p:sldId id="479" r:id="rId32"/>
    <p:sldId id="480" r:id="rId33"/>
    <p:sldId id="534" r:id="rId34"/>
    <p:sldId id="483" r:id="rId35"/>
    <p:sldId id="406" r:id="rId36"/>
    <p:sldId id="550" r:id="rId37"/>
    <p:sldId id="488" r:id="rId38"/>
    <p:sldId id="551" r:id="rId39"/>
    <p:sldId id="552" r:id="rId40"/>
    <p:sldId id="553" r:id="rId41"/>
    <p:sldId id="487" r:id="rId42"/>
    <p:sldId id="489" r:id="rId43"/>
  </p:sldIdLst>
  <p:sldSz cx="9144000" cy="6858000" type="screen4x3"/>
  <p:notesSz cx="9601200" cy="7315200"/>
  <p:defaultTextStyle>
    <a:defPPr>
      <a:defRPr lang="en-US"/>
    </a:defPPr>
    <a:lvl1pPr algn="l" rtl="0" fontAlgn="base">
      <a:spcBef>
        <a:spcPct val="0"/>
      </a:spcBef>
      <a:spcAft>
        <a:spcPct val="0"/>
      </a:spcAft>
      <a:defRPr sz="2400" kern="1200">
        <a:solidFill>
          <a:schemeClr val="tx1"/>
        </a:solidFill>
        <a:latin typeface="NewsGotT" pitchFamily="2" charset="0"/>
        <a:ea typeface="+mn-ea"/>
        <a:cs typeface="+mn-cs"/>
      </a:defRPr>
    </a:lvl1pPr>
    <a:lvl2pPr marL="457200" algn="l" rtl="0" fontAlgn="base">
      <a:spcBef>
        <a:spcPct val="0"/>
      </a:spcBef>
      <a:spcAft>
        <a:spcPct val="0"/>
      </a:spcAft>
      <a:defRPr sz="2400" kern="1200">
        <a:solidFill>
          <a:schemeClr val="tx1"/>
        </a:solidFill>
        <a:latin typeface="NewsGotT" pitchFamily="2" charset="0"/>
        <a:ea typeface="+mn-ea"/>
        <a:cs typeface="+mn-cs"/>
      </a:defRPr>
    </a:lvl2pPr>
    <a:lvl3pPr marL="914400" algn="l" rtl="0" fontAlgn="base">
      <a:spcBef>
        <a:spcPct val="0"/>
      </a:spcBef>
      <a:spcAft>
        <a:spcPct val="0"/>
      </a:spcAft>
      <a:defRPr sz="2400" kern="1200">
        <a:solidFill>
          <a:schemeClr val="tx1"/>
        </a:solidFill>
        <a:latin typeface="NewsGotT" pitchFamily="2" charset="0"/>
        <a:ea typeface="+mn-ea"/>
        <a:cs typeface="+mn-cs"/>
      </a:defRPr>
    </a:lvl3pPr>
    <a:lvl4pPr marL="1371600" algn="l" rtl="0" fontAlgn="base">
      <a:spcBef>
        <a:spcPct val="0"/>
      </a:spcBef>
      <a:spcAft>
        <a:spcPct val="0"/>
      </a:spcAft>
      <a:defRPr sz="2400" kern="1200">
        <a:solidFill>
          <a:schemeClr val="tx1"/>
        </a:solidFill>
        <a:latin typeface="NewsGotT" pitchFamily="2" charset="0"/>
        <a:ea typeface="+mn-ea"/>
        <a:cs typeface="+mn-cs"/>
      </a:defRPr>
    </a:lvl4pPr>
    <a:lvl5pPr marL="1828800" algn="l" rtl="0" fontAlgn="base">
      <a:spcBef>
        <a:spcPct val="0"/>
      </a:spcBef>
      <a:spcAft>
        <a:spcPct val="0"/>
      </a:spcAft>
      <a:defRPr sz="2400" kern="1200">
        <a:solidFill>
          <a:schemeClr val="tx1"/>
        </a:solidFill>
        <a:latin typeface="NewsGotT" pitchFamily="2" charset="0"/>
        <a:ea typeface="+mn-ea"/>
        <a:cs typeface="+mn-cs"/>
      </a:defRPr>
    </a:lvl5pPr>
    <a:lvl6pPr marL="2286000" algn="l" defTabSz="914400" rtl="0" eaLnBrk="1" latinLnBrk="0" hangingPunct="1">
      <a:defRPr sz="2400" kern="1200">
        <a:solidFill>
          <a:schemeClr val="tx1"/>
        </a:solidFill>
        <a:latin typeface="NewsGotT" pitchFamily="2" charset="0"/>
        <a:ea typeface="+mn-ea"/>
        <a:cs typeface="+mn-cs"/>
      </a:defRPr>
    </a:lvl6pPr>
    <a:lvl7pPr marL="2743200" algn="l" defTabSz="914400" rtl="0" eaLnBrk="1" latinLnBrk="0" hangingPunct="1">
      <a:defRPr sz="2400" kern="1200">
        <a:solidFill>
          <a:schemeClr val="tx1"/>
        </a:solidFill>
        <a:latin typeface="NewsGotT" pitchFamily="2" charset="0"/>
        <a:ea typeface="+mn-ea"/>
        <a:cs typeface="+mn-cs"/>
      </a:defRPr>
    </a:lvl7pPr>
    <a:lvl8pPr marL="3200400" algn="l" defTabSz="914400" rtl="0" eaLnBrk="1" latinLnBrk="0" hangingPunct="1">
      <a:defRPr sz="2400" kern="1200">
        <a:solidFill>
          <a:schemeClr val="tx1"/>
        </a:solidFill>
        <a:latin typeface="NewsGotT" pitchFamily="2" charset="0"/>
        <a:ea typeface="+mn-ea"/>
        <a:cs typeface="+mn-cs"/>
      </a:defRPr>
    </a:lvl8pPr>
    <a:lvl9pPr marL="3657600" algn="l" defTabSz="914400" rtl="0" eaLnBrk="1" latinLnBrk="0" hangingPunct="1">
      <a:defRPr sz="2400" kern="1200">
        <a:solidFill>
          <a:schemeClr val="tx1"/>
        </a:solidFill>
        <a:latin typeface="NewsGotT" pitchFamily="2"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amesquita" initials="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8000"/>
    <a:srgbClr val="CC3300"/>
    <a:srgbClr val="9B2D1F"/>
    <a:srgbClr val="FF9933"/>
    <a:srgbClr val="336699"/>
    <a:srgbClr val="006699"/>
    <a:srgbClr val="009999"/>
    <a:srgbClr val="FFCC66"/>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77" autoAdjust="0"/>
    <p:restoredTop sz="93194" autoAdjust="0"/>
  </p:normalViewPr>
  <p:slideViewPr>
    <p:cSldViewPr>
      <p:cViewPr varScale="1">
        <p:scale>
          <a:sx n="70" d="100"/>
          <a:sy n="70" d="100"/>
        </p:scale>
        <p:origin x="-136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58" d="100"/>
          <a:sy n="58" d="100"/>
        </p:scale>
        <p:origin x="-2556" y="-84"/>
      </p:cViewPr>
      <p:guideLst>
        <p:guide orient="horz" pos="2304"/>
        <p:guide pos="3025"/>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ml\Documents\Dropbox\Investig\Public\2012_Public_Investig\_palestra%20ENCEP%20-%20Natal\IEMcurriculum_dados_v13.1%20-%20weigh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ml\Documents\Dropbox\Investig\Public\2012_Public_Investig\_palestra%20ENCEP%20-%20Natal\IEMcurriculum_dados_v13.1%20-%20weight.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rml\Documents\My%20Dropbox\Investig\Public\2009_Public_Investig\IRSPBL2009%20-%20VU%20-%20Melbourne\Diana%20-%20Transversal%20Competencies%20-%20EGI\competencias_anuncios_2007_200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plotArea>
      <c:layout/>
      <c:barChart>
        <c:barDir val="col"/>
        <c:grouping val="clustered"/>
        <c:varyColors val="0"/>
        <c:ser>
          <c:idx val="0"/>
          <c:order val="0"/>
          <c:tx>
            <c:strRef>
              <c:f>Classification_IEM!$A$23</c:f>
              <c:strCache>
                <c:ptCount val="1"/>
                <c:pt idx="0">
                  <c:v>IEM - Dissertation</c:v>
                </c:pt>
              </c:strCache>
            </c:strRef>
          </c:tx>
          <c:invertIfNegative val="0"/>
          <c:cat>
            <c:strRef>
              <c:f>(Classification_IEM!$D$21,Classification_IEM!$H$21,Classification_IEM!$L$21,Classification_IEM!$P$21)</c:f>
              <c:strCache>
                <c:ptCount val="4"/>
                <c:pt idx="0">
                  <c:v>UMinho</c:v>
                </c:pt>
                <c:pt idx="1">
                  <c:v>UA</c:v>
                </c:pt>
                <c:pt idx="2">
                  <c:v>Groningen</c:v>
                </c:pt>
                <c:pt idx="3">
                  <c:v>NoviSad</c:v>
                </c:pt>
              </c:strCache>
            </c:strRef>
          </c:cat>
          <c:val>
            <c:numRef>
              <c:f>(Classification_IEM!$D$23,Classification_IEM!$H$23,Classification_IEM!$L$23,Classification_IEM!$P$23)</c:f>
              <c:numCache>
                <c:formatCode>0.0%</c:formatCode>
                <c:ptCount val="4"/>
                <c:pt idx="0">
                  <c:v>0.1</c:v>
                </c:pt>
                <c:pt idx="1">
                  <c:v>0.16</c:v>
                </c:pt>
                <c:pt idx="2">
                  <c:v>0.1</c:v>
                </c:pt>
                <c:pt idx="3">
                  <c:v>0.1</c:v>
                </c:pt>
              </c:numCache>
            </c:numRef>
          </c:val>
        </c:ser>
        <c:ser>
          <c:idx val="1"/>
          <c:order val="1"/>
          <c:tx>
            <c:strRef>
              <c:f>Classification_IEM!$A$24</c:f>
              <c:strCache>
                <c:ptCount val="1"/>
                <c:pt idx="0">
                  <c:v>IEM - Production Management</c:v>
                </c:pt>
              </c:strCache>
            </c:strRef>
          </c:tx>
          <c:invertIfNegative val="0"/>
          <c:cat>
            <c:strRef>
              <c:f>(Classification_IEM!$D$21,Classification_IEM!$H$21,Classification_IEM!$L$21,Classification_IEM!$P$21)</c:f>
              <c:strCache>
                <c:ptCount val="4"/>
                <c:pt idx="0">
                  <c:v>UMinho</c:v>
                </c:pt>
                <c:pt idx="1">
                  <c:v>UA</c:v>
                </c:pt>
                <c:pt idx="2">
                  <c:v>Groningen</c:v>
                </c:pt>
                <c:pt idx="3">
                  <c:v>NoviSad</c:v>
                </c:pt>
              </c:strCache>
            </c:strRef>
          </c:cat>
          <c:val>
            <c:numRef>
              <c:f>(Classification_IEM!$D$24,Classification_IEM!$H$24,Classification_IEM!$L$24,Classification_IEM!$P$24)</c:f>
              <c:numCache>
                <c:formatCode>0.0%</c:formatCode>
                <c:ptCount val="4"/>
                <c:pt idx="0">
                  <c:v>6.6666666666666666E-2</c:v>
                </c:pt>
                <c:pt idx="1">
                  <c:v>0.06</c:v>
                </c:pt>
                <c:pt idx="2">
                  <c:v>6.6666666666666666E-2</c:v>
                </c:pt>
                <c:pt idx="3">
                  <c:v>0.16666666666666666</c:v>
                </c:pt>
              </c:numCache>
            </c:numRef>
          </c:val>
        </c:ser>
        <c:ser>
          <c:idx val="2"/>
          <c:order val="2"/>
          <c:tx>
            <c:strRef>
              <c:f>Classification_IEM!$A$25</c:f>
              <c:strCache>
                <c:ptCount val="1"/>
                <c:pt idx="0">
                  <c:v>IEM - IEM</c:v>
                </c:pt>
              </c:strCache>
            </c:strRef>
          </c:tx>
          <c:invertIfNegative val="0"/>
          <c:cat>
            <c:strRef>
              <c:f>(Classification_IEM!$D$21,Classification_IEM!$H$21,Classification_IEM!$L$21,Classification_IEM!$P$21)</c:f>
              <c:strCache>
                <c:ptCount val="4"/>
                <c:pt idx="0">
                  <c:v>UMinho</c:v>
                </c:pt>
                <c:pt idx="1">
                  <c:v>UA</c:v>
                </c:pt>
                <c:pt idx="2">
                  <c:v>Groningen</c:v>
                </c:pt>
                <c:pt idx="3">
                  <c:v>NoviSad</c:v>
                </c:pt>
              </c:strCache>
            </c:strRef>
          </c:cat>
          <c:val>
            <c:numRef>
              <c:f>(Classification_IEM!$D$25,Classification_IEM!$H$25,Classification_IEM!$L$25,Classification_IEM!$P$25)</c:f>
              <c:numCache>
                <c:formatCode>0.0%</c:formatCode>
                <c:ptCount val="4"/>
                <c:pt idx="0">
                  <c:v>0.10333333333333333</c:v>
                </c:pt>
                <c:pt idx="1">
                  <c:v>0.08</c:v>
                </c:pt>
                <c:pt idx="2">
                  <c:v>8.3333333333333329E-2</c:v>
                </c:pt>
                <c:pt idx="3">
                  <c:v>7.3333333333333334E-2</c:v>
                </c:pt>
              </c:numCache>
            </c:numRef>
          </c:val>
        </c:ser>
        <c:ser>
          <c:idx val="3"/>
          <c:order val="3"/>
          <c:tx>
            <c:strRef>
              <c:f>Classification_IEM!$A$26</c:f>
              <c:strCache>
                <c:ptCount val="1"/>
                <c:pt idx="0">
                  <c:v>IEM - Automation</c:v>
                </c:pt>
              </c:strCache>
            </c:strRef>
          </c:tx>
          <c:invertIfNegative val="0"/>
          <c:cat>
            <c:strRef>
              <c:f>(Classification_IEM!$D$21,Classification_IEM!$H$21,Classification_IEM!$L$21,Classification_IEM!$P$21)</c:f>
              <c:strCache>
                <c:ptCount val="4"/>
                <c:pt idx="0">
                  <c:v>UMinho</c:v>
                </c:pt>
                <c:pt idx="1">
                  <c:v>UA</c:v>
                </c:pt>
                <c:pt idx="2">
                  <c:v>Groningen</c:v>
                </c:pt>
                <c:pt idx="3">
                  <c:v>NoviSad</c:v>
                </c:pt>
              </c:strCache>
            </c:strRef>
          </c:cat>
          <c:val>
            <c:numRef>
              <c:f>(Classification_IEM!$D$26,Classification_IEM!$H$26,Classification_IEM!$L$26,Classification_IEM!$P$26)</c:f>
              <c:numCache>
                <c:formatCode>0.0%</c:formatCode>
                <c:ptCount val="4"/>
                <c:pt idx="0">
                  <c:v>1.6666666666666666E-2</c:v>
                </c:pt>
                <c:pt idx="1">
                  <c:v>0.04</c:v>
                </c:pt>
                <c:pt idx="2">
                  <c:v>0.1</c:v>
                </c:pt>
                <c:pt idx="3">
                  <c:v>4.3333333333333335E-2</c:v>
                </c:pt>
              </c:numCache>
            </c:numRef>
          </c:val>
        </c:ser>
        <c:ser>
          <c:idx val="4"/>
          <c:order val="4"/>
          <c:tx>
            <c:strRef>
              <c:f>Classification_IEM!$A$27</c:f>
              <c:strCache>
                <c:ptCount val="1"/>
                <c:pt idx="0">
                  <c:v>IEM - Project</c:v>
                </c:pt>
              </c:strCache>
            </c:strRef>
          </c:tx>
          <c:invertIfNegative val="0"/>
          <c:cat>
            <c:strRef>
              <c:f>(Classification_IEM!$D$21,Classification_IEM!$H$21,Classification_IEM!$L$21,Classification_IEM!$P$21)</c:f>
              <c:strCache>
                <c:ptCount val="4"/>
                <c:pt idx="0">
                  <c:v>UMinho</c:v>
                </c:pt>
                <c:pt idx="1">
                  <c:v>UA</c:v>
                </c:pt>
                <c:pt idx="2">
                  <c:v>Groningen</c:v>
                </c:pt>
                <c:pt idx="3">
                  <c:v>NoviSad</c:v>
                </c:pt>
              </c:strCache>
            </c:strRef>
          </c:cat>
          <c:val>
            <c:numRef>
              <c:f>(Classification_IEM!$D$27,Classification_IEM!$H$27,Classification_IEM!$L$27,Classification_IEM!$P$27)</c:f>
              <c:numCache>
                <c:formatCode>0.0%</c:formatCode>
                <c:ptCount val="4"/>
                <c:pt idx="0">
                  <c:v>3.3333333333333333E-2</c:v>
                </c:pt>
                <c:pt idx="1">
                  <c:v>0</c:v>
                </c:pt>
                <c:pt idx="2">
                  <c:v>6.6666666666666666E-2</c:v>
                </c:pt>
                <c:pt idx="3">
                  <c:v>3.3333333333333333E-2</c:v>
                </c:pt>
              </c:numCache>
            </c:numRef>
          </c:val>
        </c:ser>
        <c:ser>
          <c:idx val="5"/>
          <c:order val="5"/>
          <c:tx>
            <c:strRef>
              <c:f>Classification_IEM!$A$28</c:f>
              <c:strCache>
                <c:ptCount val="1"/>
                <c:pt idx="0">
                  <c:v>IEM - Quality</c:v>
                </c:pt>
              </c:strCache>
            </c:strRef>
          </c:tx>
          <c:invertIfNegative val="0"/>
          <c:cat>
            <c:strRef>
              <c:f>(Classification_IEM!$D$21,Classification_IEM!$H$21,Classification_IEM!$L$21,Classification_IEM!$P$21)</c:f>
              <c:strCache>
                <c:ptCount val="4"/>
                <c:pt idx="0">
                  <c:v>UMinho</c:v>
                </c:pt>
                <c:pt idx="1">
                  <c:v>UA</c:v>
                </c:pt>
                <c:pt idx="2">
                  <c:v>Groningen</c:v>
                </c:pt>
                <c:pt idx="3">
                  <c:v>NoviSad</c:v>
                </c:pt>
              </c:strCache>
            </c:strRef>
          </c:cat>
          <c:val>
            <c:numRef>
              <c:f>(Classification_IEM!$D$28,Classification_IEM!$H$28,Classification_IEM!$L$28,Classification_IEM!$P$28)</c:f>
              <c:numCache>
                <c:formatCode>0.0%</c:formatCode>
                <c:ptCount val="4"/>
                <c:pt idx="0">
                  <c:v>3.3333333333333333E-2</c:v>
                </c:pt>
                <c:pt idx="1">
                  <c:v>0.04</c:v>
                </c:pt>
                <c:pt idx="2">
                  <c:v>0</c:v>
                </c:pt>
                <c:pt idx="3">
                  <c:v>9.6666666666666665E-2</c:v>
                </c:pt>
              </c:numCache>
            </c:numRef>
          </c:val>
        </c:ser>
        <c:ser>
          <c:idx val="6"/>
          <c:order val="6"/>
          <c:tx>
            <c:strRef>
              <c:f>Classification_IEM!$A$29</c:f>
              <c:strCache>
                <c:ptCount val="1"/>
                <c:pt idx="0">
                  <c:v>IEM - Economics Engineering</c:v>
                </c:pt>
              </c:strCache>
            </c:strRef>
          </c:tx>
          <c:invertIfNegative val="0"/>
          <c:cat>
            <c:strRef>
              <c:f>(Classification_IEM!$D$21,Classification_IEM!$H$21,Classification_IEM!$L$21,Classification_IEM!$P$21)</c:f>
              <c:strCache>
                <c:ptCount val="4"/>
                <c:pt idx="0">
                  <c:v>UMinho</c:v>
                </c:pt>
                <c:pt idx="1">
                  <c:v>UA</c:v>
                </c:pt>
                <c:pt idx="2">
                  <c:v>Groningen</c:v>
                </c:pt>
                <c:pt idx="3">
                  <c:v>NoviSad</c:v>
                </c:pt>
              </c:strCache>
            </c:strRef>
          </c:cat>
          <c:val>
            <c:numRef>
              <c:f>(Classification_IEM!$D$29,Classification_IEM!$H$29,Classification_IEM!$L$29,Classification_IEM!$P$29)</c:f>
              <c:numCache>
                <c:formatCode>0.0%</c:formatCode>
                <c:ptCount val="4"/>
                <c:pt idx="0">
                  <c:v>1.6666666666666666E-2</c:v>
                </c:pt>
                <c:pt idx="1">
                  <c:v>0.04</c:v>
                </c:pt>
                <c:pt idx="2">
                  <c:v>8.3333333333333329E-2</c:v>
                </c:pt>
                <c:pt idx="3">
                  <c:v>0</c:v>
                </c:pt>
              </c:numCache>
            </c:numRef>
          </c:val>
        </c:ser>
        <c:ser>
          <c:idx val="7"/>
          <c:order val="7"/>
          <c:tx>
            <c:strRef>
              <c:f>Classification_IEM!$A$30</c:f>
              <c:strCache>
                <c:ptCount val="1"/>
                <c:pt idx="0">
                  <c:v>IEM - Operations Research</c:v>
                </c:pt>
              </c:strCache>
            </c:strRef>
          </c:tx>
          <c:invertIfNegative val="0"/>
          <c:cat>
            <c:strRef>
              <c:f>(Classification_IEM!$D$21,Classification_IEM!$H$21,Classification_IEM!$L$21,Classification_IEM!$P$21)</c:f>
              <c:strCache>
                <c:ptCount val="4"/>
                <c:pt idx="0">
                  <c:v>UMinho</c:v>
                </c:pt>
                <c:pt idx="1">
                  <c:v>UA</c:v>
                </c:pt>
                <c:pt idx="2">
                  <c:v>Groningen</c:v>
                </c:pt>
                <c:pt idx="3">
                  <c:v>NoviSad</c:v>
                </c:pt>
              </c:strCache>
            </c:strRef>
          </c:cat>
          <c:val>
            <c:numRef>
              <c:f>(Classification_IEM!$D$30,Classification_IEM!$H$30,Classification_IEM!$L$30,Classification_IEM!$P$30)</c:f>
              <c:numCache>
                <c:formatCode>0.0%</c:formatCode>
                <c:ptCount val="4"/>
                <c:pt idx="0">
                  <c:v>0.06</c:v>
                </c:pt>
                <c:pt idx="1">
                  <c:v>0.02</c:v>
                </c:pt>
                <c:pt idx="2">
                  <c:v>0.05</c:v>
                </c:pt>
                <c:pt idx="3">
                  <c:v>0</c:v>
                </c:pt>
              </c:numCache>
            </c:numRef>
          </c:val>
        </c:ser>
        <c:ser>
          <c:idx val="8"/>
          <c:order val="8"/>
          <c:tx>
            <c:strRef>
              <c:f>Classification_IEM!$A$31</c:f>
              <c:strCache>
                <c:ptCount val="1"/>
                <c:pt idx="0">
                  <c:v>IEM - Computer and Information Systems</c:v>
                </c:pt>
              </c:strCache>
            </c:strRef>
          </c:tx>
          <c:invertIfNegative val="0"/>
          <c:cat>
            <c:strRef>
              <c:f>(Classification_IEM!$D$21,Classification_IEM!$H$21,Classification_IEM!$L$21,Classification_IEM!$P$21)</c:f>
              <c:strCache>
                <c:ptCount val="4"/>
                <c:pt idx="0">
                  <c:v>UMinho</c:v>
                </c:pt>
                <c:pt idx="1">
                  <c:v>UA</c:v>
                </c:pt>
                <c:pt idx="2">
                  <c:v>Groningen</c:v>
                </c:pt>
                <c:pt idx="3">
                  <c:v>NoviSad</c:v>
                </c:pt>
              </c:strCache>
            </c:strRef>
          </c:cat>
          <c:val>
            <c:numRef>
              <c:f>(Classification_IEM!$D$31,Classification_IEM!$H$31,Classification_IEM!$L$31,Classification_IEM!$P$31)</c:f>
              <c:numCache>
                <c:formatCode>0.0%</c:formatCode>
                <c:ptCount val="4"/>
                <c:pt idx="0">
                  <c:v>1.6666666666666666E-2</c:v>
                </c:pt>
                <c:pt idx="1">
                  <c:v>0.06</c:v>
                </c:pt>
                <c:pt idx="2">
                  <c:v>0</c:v>
                </c:pt>
                <c:pt idx="3">
                  <c:v>0</c:v>
                </c:pt>
              </c:numCache>
            </c:numRef>
          </c:val>
        </c:ser>
        <c:ser>
          <c:idx val="9"/>
          <c:order val="9"/>
          <c:tx>
            <c:strRef>
              <c:f>Classification_IEM!$A$32</c:f>
              <c:strCache>
                <c:ptCount val="1"/>
                <c:pt idx="0">
                  <c:v>IEM - Ergonomics and Human Factors</c:v>
                </c:pt>
              </c:strCache>
            </c:strRef>
          </c:tx>
          <c:invertIfNegative val="0"/>
          <c:cat>
            <c:strRef>
              <c:f>(Classification_IEM!$D$21,Classification_IEM!$H$21,Classification_IEM!$L$21,Classification_IEM!$P$21)</c:f>
              <c:strCache>
                <c:ptCount val="4"/>
                <c:pt idx="0">
                  <c:v>UMinho</c:v>
                </c:pt>
                <c:pt idx="1">
                  <c:v>UA</c:v>
                </c:pt>
                <c:pt idx="2">
                  <c:v>Groningen</c:v>
                </c:pt>
                <c:pt idx="3">
                  <c:v>NoviSad</c:v>
                </c:pt>
              </c:strCache>
            </c:strRef>
          </c:cat>
          <c:val>
            <c:numRef>
              <c:f>(Classification_IEM!$D$32,Classification_IEM!$H$32,Classification_IEM!$L$32,Classification_IEM!$P$32)</c:f>
              <c:numCache>
                <c:formatCode>0.0%</c:formatCode>
                <c:ptCount val="4"/>
                <c:pt idx="0">
                  <c:v>0.05</c:v>
                </c:pt>
                <c:pt idx="1">
                  <c:v>0</c:v>
                </c:pt>
                <c:pt idx="2">
                  <c:v>1.6666666666666666E-2</c:v>
                </c:pt>
                <c:pt idx="3">
                  <c:v>0.02</c:v>
                </c:pt>
              </c:numCache>
            </c:numRef>
          </c:val>
        </c:ser>
        <c:ser>
          <c:idx val="10"/>
          <c:order val="10"/>
          <c:tx>
            <c:strRef>
              <c:f>Classification_IEM!$A$33</c:f>
              <c:strCache>
                <c:ptCount val="1"/>
                <c:pt idx="0">
                  <c:v>IEM - Logistics</c:v>
                </c:pt>
              </c:strCache>
            </c:strRef>
          </c:tx>
          <c:invertIfNegative val="0"/>
          <c:cat>
            <c:strRef>
              <c:f>(Classification_IEM!$D$21,Classification_IEM!$H$21,Classification_IEM!$L$21,Classification_IEM!$P$21)</c:f>
              <c:strCache>
                <c:ptCount val="4"/>
                <c:pt idx="0">
                  <c:v>UMinho</c:v>
                </c:pt>
                <c:pt idx="1">
                  <c:v>UA</c:v>
                </c:pt>
                <c:pt idx="2">
                  <c:v>Groningen</c:v>
                </c:pt>
                <c:pt idx="3">
                  <c:v>NoviSad</c:v>
                </c:pt>
              </c:strCache>
            </c:strRef>
          </c:cat>
          <c:val>
            <c:numRef>
              <c:f>(Classification_IEM!$D$33,Classification_IEM!$H$33,Classification_IEM!$L$33,Classification_IEM!$P$33)</c:f>
              <c:numCache>
                <c:formatCode>0.0%</c:formatCode>
                <c:ptCount val="4"/>
                <c:pt idx="0">
                  <c:v>1.6666666666666666E-2</c:v>
                </c:pt>
                <c:pt idx="1">
                  <c:v>0.04</c:v>
                </c:pt>
                <c:pt idx="2">
                  <c:v>0</c:v>
                </c:pt>
                <c:pt idx="3">
                  <c:v>3.6666666666666667E-2</c:v>
                </c:pt>
              </c:numCache>
            </c:numRef>
          </c:val>
        </c:ser>
        <c:ser>
          <c:idx val="11"/>
          <c:order val="11"/>
          <c:tx>
            <c:strRef>
              <c:f>Classification_IEM!$A$34</c:f>
              <c:strCache>
                <c:ptCount val="1"/>
                <c:pt idx="0">
                  <c:v>IEM - Maintenance</c:v>
                </c:pt>
              </c:strCache>
            </c:strRef>
          </c:tx>
          <c:invertIfNegative val="0"/>
          <c:cat>
            <c:strRef>
              <c:f>(Classification_IEM!$D$21,Classification_IEM!$H$21,Classification_IEM!$L$21,Classification_IEM!$P$21)</c:f>
              <c:strCache>
                <c:ptCount val="4"/>
                <c:pt idx="0">
                  <c:v>UMinho</c:v>
                </c:pt>
                <c:pt idx="1">
                  <c:v>UA</c:v>
                </c:pt>
                <c:pt idx="2">
                  <c:v>Groningen</c:v>
                </c:pt>
                <c:pt idx="3">
                  <c:v>NoviSad</c:v>
                </c:pt>
              </c:strCache>
            </c:strRef>
          </c:cat>
          <c:val>
            <c:numRef>
              <c:f>(Classification_IEM!$D$34,Classification_IEM!$H$34,Classification_IEM!$L$34,Classification_IEM!$P$34)</c:f>
              <c:numCache>
                <c:formatCode>0.0%</c:formatCode>
                <c:ptCount val="4"/>
                <c:pt idx="0">
                  <c:v>1.6666666666666666E-2</c:v>
                </c:pt>
                <c:pt idx="1">
                  <c:v>0</c:v>
                </c:pt>
                <c:pt idx="2">
                  <c:v>0</c:v>
                </c:pt>
                <c:pt idx="3">
                  <c:v>7.3333333333333334E-2</c:v>
                </c:pt>
              </c:numCache>
            </c:numRef>
          </c:val>
        </c:ser>
        <c:ser>
          <c:idx val="12"/>
          <c:order val="12"/>
          <c:tx>
            <c:strRef>
              <c:f>Classification_IEM!$A$35</c:f>
              <c:strCache>
                <c:ptCount val="1"/>
                <c:pt idx="0">
                  <c:v>IEM - Project Management</c:v>
                </c:pt>
              </c:strCache>
            </c:strRef>
          </c:tx>
          <c:invertIfNegative val="0"/>
          <c:cat>
            <c:strRef>
              <c:f>(Classification_IEM!$D$21,Classification_IEM!$H$21,Classification_IEM!$L$21,Classification_IEM!$P$21)</c:f>
              <c:strCache>
                <c:ptCount val="4"/>
                <c:pt idx="0">
                  <c:v>UMinho</c:v>
                </c:pt>
                <c:pt idx="1">
                  <c:v>UA</c:v>
                </c:pt>
                <c:pt idx="2">
                  <c:v>Groningen</c:v>
                </c:pt>
                <c:pt idx="3">
                  <c:v>NoviSad</c:v>
                </c:pt>
              </c:strCache>
            </c:strRef>
          </c:cat>
          <c:val>
            <c:numRef>
              <c:f>(Classification_IEM!$D$35,Classification_IEM!$H$35,Classification_IEM!$L$35,Classification_IEM!$P$35)</c:f>
              <c:numCache>
                <c:formatCode>0.0%</c:formatCode>
                <c:ptCount val="4"/>
                <c:pt idx="0">
                  <c:v>1.6666666666666666E-2</c:v>
                </c:pt>
                <c:pt idx="1">
                  <c:v>0.02</c:v>
                </c:pt>
                <c:pt idx="2">
                  <c:v>1.6666666666666666E-2</c:v>
                </c:pt>
                <c:pt idx="3">
                  <c:v>0</c:v>
                </c:pt>
              </c:numCache>
            </c:numRef>
          </c:val>
        </c:ser>
        <c:ser>
          <c:idx val="13"/>
          <c:order val="13"/>
          <c:tx>
            <c:strRef>
              <c:f>Classification_IEM!$A$36</c:f>
              <c:strCache>
                <c:ptCount val="1"/>
                <c:pt idx="0">
                  <c:v>IEM - Sustainability</c:v>
                </c:pt>
              </c:strCache>
            </c:strRef>
          </c:tx>
          <c:invertIfNegative val="0"/>
          <c:cat>
            <c:strRef>
              <c:f>(Classification_IEM!$D$21,Classification_IEM!$H$21,Classification_IEM!$L$21,Classification_IEM!$P$21)</c:f>
              <c:strCache>
                <c:ptCount val="4"/>
                <c:pt idx="0">
                  <c:v>UMinho</c:v>
                </c:pt>
                <c:pt idx="1">
                  <c:v>UA</c:v>
                </c:pt>
                <c:pt idx="2">
                  <c:v>Groningen</c:v>
                </c:pt>
                <c:pt idx="3">
                  <c:v>NoviSad</c:v>
                </c:pt>
              </c:strCache>
            </c:strRef>
          </c:cat>
          <c:val>
            <c:numRef>
              <c:f>(Classification_IEM!$D$36,Classification_IEM!$H$36,Classification_IEM!$L$36,Classification_IEM!$P$36)</c:f>
              <c:numCache>
                <c:formatCode>0.0%</c:formatCode>
                <c:ptCount val="4"/>
                <c:pt idx="0">
                  <c:v>0</c:v>
                </c:pt>
                <c:pt idx="1">
                  <c:v>0.06</c:v>
                </c:pt>
                <c:pt idx="2">
                  <c:v>0</c:v>
                </c:pt>
                <c:pt idx="3">
                  <c:v>0</c:v>
                </c:pt>
              </c:numCache>
            </c:numRef>
          </c:val>
        </c:ser>
        <c:ser>
          <c:idx val="14"/>
          <c:order val="14"/>
          <c:tx>
            <c:strRef>
              <c:f>Classification_IEM!$A$37</c:f>
              <c:strCache>
                <c:ptCount val="1"/>
                <c:pt idx="0">
                  <c:v>IEM - Product Design</c:v>
                </c:pt>
              </c:strCache>
            </c:strRef>
          </c:tx>
          <c:invertIfNegative val="0"/>
          <c:cat>
            <c:strRef>
              <c:f>(Classification_IEM!$D$21,Classification_IEM!$H$21,Classification_IEM!$L$21,Classification_IEM!$P$21)</c:f>
              <c:strCache>
                <c:ptCount val="4"/>
                <c:pt idx="0">
                  <c:v>UMinho</c:v>
                </c:pt>
                <c:pt idx="1">
                  <c:v>UA</c:v>
                </c:pt>
                <c:pt idx="2">
                  <c:v>Groningen</c:v>
                </c:pt>
                <c:pt idx="3">
                  <c:v>NoviSad</c:v>
                </c:pt>
              </c:strCache>
            </c:strRef>
          </c:cat>
          <c:val>
            <c:numRef>
              <c:f>(Classification_IEM!$D$37,Classification_IEM!$H$37,Classification_IEM!$L$37,Classification_IEM!$P$37)</c:f>
              <c:numCache>
                <c:formatCode>0.0%</c:formatCode>
                <c:ptCount val="4"/>
                <c:pt idx="0">
                  <c:v>1.6666666666666666E-2</c:v>
                </c:pt>
                <c:pt idx="1">
                  <c:v>0</c:v>
                </c:pt>
                <c:pt idx="2">
                  <c:v>0</c:v>
                </c:pt>
                <c:pt idx="3">
                  <c:v>0.06</c:v>
                </c:pt>
              </c:numCache>
            </c:numRef>
          </c:val>
        </c:ser>
        <c:ser>
          <c:idx val="15"/>
          <c:order val="15"/>
          <c:tx>
            <c:strRef>
              <c:f>Classification_IEM!$A$38</c:f>
              <c:strCache>
                <c:ptCount val="1"/>
                <c:pt idx="0">
                  <c:v>IEM - Simulation</c:v>
                </c:pt>
              </c:strCache>
            </c:strRef>
          </c:tx>
          <c:invertIfNegative val="0"/>
          <c:cat>
            <c:strRef>
              <c:f>(Classification_IEM!$D$21,Classification_IEM!$H$21,Classification_IEM!$L$21,Classification_IEM!$P$21)</c:f>
              <c:strCache>
                <c:ptCount val="4"/>
                <c:pt idx="0">
                  <c:v>UMinho</c:v>
                </c:pt>
                <c:pt idx="1">
                  <c:v>UA</c:v>
                </c:pt>
                <c:pt idx="2">
                  <c:v>Groningen</c:v>
                </c:pt>
                <c:pt idx="3">
                  <c:v>NoviSad</c:v>
                </c:pt>
              </c:strCache>
            </c:strRef>
          </c:cat>
          <c:val>
            <c:numRef>
              <c:f>(Classification_IEM!$D$38,Classification_IEM!$H$38,Classification_IEM!$L$38,Classification_IEM!$P$38)</c:f>
              <c:numCache>
                <c:formatCode>0.0%</c:formatCode>
                <c:ptCount val="4"/>
                <c:pt idx="0">
                  <c:v>1.6666666666666666E-2</c:v>
                </c:pt>
                <c:pt idx="1">
                  <c:v>0.02</c:v>
                </c:pt>
                <c:pt idx="2">
                  <c:v>1.6666666666666666E-2</c:v>
                </c:pt>
                <c:pt idx="3">
                  <c:v>1.3333333333333334E-2</c:v>
                </c:pt>
              </c:numCache>
            </c:numRef>
          </c:val>
        </c:ser>
        <c:dLbls>
          <c:showLegendKey val="0"/>
          <c:showVal val="0"/>
          <c:showCatName val="0"/>
          <c:showSerName val="0"/>
          <c:showPercent val="0"/>
          <c:showBubbleSize val="0"/>
        </c:dLbls>
        <c:gapWidth val="150"/>
        <c:axId val="118533504"/>
        <c:axId val="118543488"/>
      </c:barChart>
      <c:catAx>
        <c:axId val="118533504"/>
        <c:scaling>
          <c:orientation val="minMax"/>
        </c:scaling>
        <c:delete val="0"/>
        <c:axPos val="b"/>
        <c:majorTickMark val="out"/>
        <c:minorTickMark val="none"/>
        <c:tickLblPos val="nextTo"/>
        <c:crossAx val="118543488"/>
        <c:crosses val="autoZero"/>
        <c:auto val="1"/>
        <c:lblAlgn val="ctr"/>
        <c:lblOffset val="100"/>
        <c:noMultiLvlLbl val="0"/>
      </c:catAx>
      <c:valAx>
        <c:axId val="118543488"/>
        <c:scaling>
          <c:orientation val="minMax"/>
        </c:scaling>
        <c:delete val="0"/>
        <c:axPos val="l"/>
        <c:majorGridlines/>
        <c:numFmt formatCode="0.0%" sourceLinked="1"/>
        <c:majorTickMark val="out"/>
        <c:minorTickMark val="none"/>
        <c:tickLblPos val="nextTo"/>
        <c:crossAx val="11853350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plotArea>
      <c:layout/>
      <c:barChart>
        <c:barDir val="col"/>
        <c:grouping val="clustered"/>
        <c:varyColors val="0"/>
        <c:ser>
          <c:idx val="0"/>
          <c:order val="0"/>
          <c:tx>
            <c:strRef>
              <c:f>Classification_IEM!$A$23</c:f>
              <c:strCache>
                <c:ptCount val="1"/>
                <c:pt idx="0">
                  <c:v>IEM - Dissertation</c:v>
                </c:pt>
              </c:strCache>
            </c:strRef>
          </c:tx>
          <c:invertIfNegative val="0"/>
          <c:cat>
            <c:strRef>
              <c:f>(Classification_IEM!$D$21,Classification_IEM!$H$21,Classification_IEM!$L$21,Classification_IEM!$P$21)</c:f>
              <c:strCache>
                <c:ptCount val="4"/>
                <c:pt idx="0">
                  <c:v>UMinho</c:v>
                </c:pt>
                <c:pt idx="1">
                  <c:v>UA</c:v>
                </c:pt>
                <c:pt idx="2">
                  <c:v>Groningen</c:v>
                </c:pt>
                <c:pt idx="3">
                  <c:v>NoviSad</c:v>
                </c:pt>
              </c:strCache>
            </c:strRef>
          </c:cat>
          <c:val>
            <c:numRef>
              <c:f>(Classification_IEM!$D$23,Classification_IEM!$H$23,Classification_IEM!$L$23,Classification_IEM!$P$23)</c:f>
              <c:numCache>
                <c:formatCode>0.0%</c:formatCode>
                <c:ptCount val="4"/>
                <c:pt idx="0">
                  <c:v>0.1</c:v>
                </c:pt>
                <c:pt idx="1">
                  <c:v>0.16</c:v>
                </c:pt>
                <c:pt idx="2">
                  <c:v>0.1</c:v>
                </c:pt>
                <c:pt idx="3">
                  <c:v>0.1</c:v>
                </c:pt>
              </c:numCache>
            </c:numRef>
          </c:val>
        </c:ser>
        <c:ser>
          <c:idx val="1"/>
          <c:order val="1"/>
          <c:tx>
            <c:strRef>
              <c:f>Classification_IEM!$A$24</c:f>
              <c:strCache>
                <c:ptCount val="1"/>
                <c:pt idx="0">
                  <c:v>IEM - Production Management</c:v>
                </c:pt>
              </c:strCache>
            </c:strRef>
          </c:tx>
          <c:invertIfNegative val="0"/>
          <c:cat>
            <c:strRef>
              <c:f>(Classification_IEM!$D$21,Classification_IEM!$H$21,Classification_IEM!$L$21,Classification_IEM!$P$21)</c:f>
              <c:strCache>
                <c:ptCount val="4"/>
                <c:pt idx="0">
                  <c:v>UMinho</c:v>
                </c:pt>
                <c:pt idx="1">
                  <c:v>UA</c:v>
                </c:pt>
                <c:pt idx="2">
                  <c:v>Groningen</c:v>
                </c:pt>
                <c:pt idx="3">
                  <c:v>NoviSad</c:v>
                </c:pt>
              </c:strCache>
            </c:strRef>
          </c:cat>
          <c:val>
            <c:numRef>
              <c:f>(Classification_IEM!$D$24,Classification_IEM!$H$24,Classification_IEM!$L$24,Classification_IEM!$P$24)</c:f>
              <c:numCache>
                <c:formatCode>0.0%</c:formatCode>
                <c:ptCount val="4"/>
                <c:pt idx="0">
                  <c:v>6.6666666666666666E-2</c:v>
                </c:pt>
                <c:pt idx="1">
                  <c:v>0.06</c:v>
                </c:pt>
                <c:pt idx="2">
                  <c:v>6.6666666666666666E-2</c:v>
                </c:pt>
                <c:pt idx="3">
                  <c:v>0.16666666666666666</c:v>
                </c:pt>
              </c:numCache>
            </c:numRef>
          </c:val>
        </c:ser>
        <c:ser>
          <c:idx val="2"/>
          <c:order val="2"/>
          <c:tx>
            <c:strRef>
              <c:f>Classification_IEM!$A$25</c:f>
              <c:strCache>
                <c:ptCount val="1"/>
                <c:pt idx="0">
                  <c:v>IEM - IEM</c:v>
                </c:pt>
              </c:strCache>
            </c:strRef>
          </c:tx>
          <c:invertIfNegative val="0"/>
          <c:cat>
            <c:strRef>
              <c:f>(Classification_IEM!$D$21,Classification_IEM!$H$21,Classification_IEM!$L$21,Classification_IEM!$P$21)</c:f>
              <c:strCache>
                <c:ptCount val="4"/>
                <c:pt idx="0">
                  <c:v>UMinho</c:v>
                </c:pt>
                <c:pt idx="1">
                  <c:v>UA</c:v>
                </c:pt>
                <c:pt idx="2">
                  <c:v>Groningen</c:v>
                </c:pt>
                <c:pt idx="3">
                  <c:v>NoviSad</c:v>
                </c:pt>
              </c:strCache>
            </c:strRef>
          </c:cat>
          <c:val>
            <c:numRef>
              <c:f>(Classification_IEM!$D$25,Classification_IEM!$H$25,Classification_IEM!$L$25,Classification_IEM!$P$25)</c:f>
              <c:numCache>
                <c:formatCode>0.0%</c:formatCode>
                <c:ptCount val="4"/>
                <c:pt idx="0">
                  <c:v>0.10333333333333333</c:v>
                </c:pt>
                <c:pt idx="1">
                  <c:v>0.08</c:v>
                </c:pt>
                <c:pt idx="2">
                  <c:v>8.3333333333333329E-2</c:v>
                </c:pt>
                <c:pt idx="3">
                  <c:v>7.3333333333333334E-2</c:v>
                </c:pt>
              </c:numCache>
            </c:numRef>
          </c:val>
        </c:ser>
        <c:ser>
          <c:idx val="3"/>
          <c:order val="3"/>
          <c:tx>
            <c:strRef>
              <c:f>Classification_IEM!$A$26</c:f>
              <c:strCache>
                <c:ptCount val="1"/>
                <c:pt idx="0">
                  <c:v>IEM - Automation</c:v>
                </c:pt>
              </c:strCache>
            </c:strRef>
          </c:tx>
          <c:invertIfNegative val="0"/>
          <c:cat>
            <c:strRef>
              <c:f>(Classification_IEM!$D$21,Classification_IEM!$H$21,Classification_IEM!$L$21,Classification_IEM!$P$21)</c:f>
              <c:strCache>
                <c:ptCount val="4"/>
                <c:pt idx="0">
                  <c:v>UMinho</c:v>
                </c:pt>
                <c:pt idx="1">
                  <c:v>UA</c:v>
                </c:pt>
                <c:pt idx="2">
                  <c:v>Groningen</c:v>
                </c:pt>
                <c:pt idx="3">
                  <c:v>NoviSad</c:v>
                </c:pt>
              </c:strCache>
            </c:strRef>
          </c:cat>
          <c:val>
            <c:numRef>
              <c:f>(Classification_IEM!$D$26,Classification_IEM!$H$26,Classification_IEM!$L$26,Classification_IEM!$P$26)</c:f>
              <c:numCache>
                <c:formatCode>0.0%</c:formatCode>
                <c:ptCount val="4"/>
                <c:pt idx="0">
                  <c:v>1.6666666666666666E-2</c:v>
                </c:pt>
                <c:pt idx="1">
                  <c:v>0.04</c:v>
                </c:pt>
                <c:pt idx="2">
                  <c:v>0.1</c:v>
                </c:pt>
                <c:pt idx="3">
                  <c:v>4.3333333333333335E-2</c:v>
                </c:pt>
              </c:numCache>
            </c:numRef>
          </c:val>
        </c:ser>
        <c:ser>
          <c:idx val="4"/>
          <c:order val="4"/>
          <c:tx>
            <c:strRef>
              <c:f>Classification_IEM!$A$27</c:f>
              <c:strCache>
                <c:ptCount val="1"/>
                <c:pt idx="0">
                  <c:v>IEM - Project</c:v>
                </c:pt>
              </c:strCache>
            </c:strRef>
          </c:tx>
          <c:invertIfNegative val="0"/>
          <c:cat>
            <c:strRef>
              <c:f>(Classification_IEM!$D$21,Classification_IEM!$H$21,Classification_IEM!$L$21,Classification_IEM!$P$21)</c:f>
              <c:strCache>
                <c:ptCount val="4"/>
                <c:pt idx="0">
                  <c:v>UMinho</c:v>
                </c:pt>
                <c:pt idx="1">
                  <c:v>UA</c:v>
                </c:pt>
                <c:pt idx="2">
                  <c:v>Groningen</c:v>
                </c:pt>
                <c:pt idx="3">
                  <c:v>NoviSad</c:v>
                </c:pt>
              </c:strCache>
            </c:strRef>
          </c:cat>
          <c:val>
            <c:numRef>
              <c:f>(Classification_IEM!$D$27,Classification_IEM!$H$27,Classification_IEM!$L$27,Classification_IEM!$P$27)</c:f>
              <c:numCache>
                <c:formatCode>0.0%</c:formatCode>
                <c:ptCount val="4"/>
                <c:pt idx="0">
                  <c:v>3.3333333333333333E-2</c:v>
                </c:pt>
                <c:pt idx="1">
                  <c:v>0</c:v>
                </c:pt>
                <c:pt idx="2">
                  <c:v>6.6666666666666666E-2</c:v>
                </c:pt>
                <c:pt idx="3">
                  <c:v>3.3333333333333333E-2</c:v>
                </c:pt>
              </c:numCache>
            </c:numRef>
          </c:val>
        </c:ser>
        <c:ser>
          <c:idx val="5"/>
          <c:order val="5"/>
          <c:tx>
            <c:strRef>
              <c:f>Classification_IEM!$A$28</c:f>
              <c:strCache>
                <c:ptCount val="1"/>
                <c:pt idx="0">
                  <c:v>IEM - Quality</c:v>
                </c:pt>
              </c:strCache>
            </c:strRef>
          </c:tx>
          <c:invertIfNegative val="0"/>
          <c:cat>
            <c:strRef>
              <c:f>(Classification_IEM!$D$21,Classification_IEM!$H$21,Classification_IEM!$L$21,Classification_IEM!$P$21)</c:f>
              <c:strCache>
                <c:ptCount val="4"/>
                <c:pt idx="0">
                  <c:v>UMinho</c:v>
                </c:pt>
                <c:pt idx="1">
                  <c:v>UA</c:v>
                </c:pt>
                <c:pt idx="2">
                  <c:v>Groningen</c:v>
                </c:pt>
                <c:pt idx="3">
                  <c:v>NoviSad</c:v>
                </c:pt>
              </c:strCache>
            </c:strRef>
          </c:cat>
          <c:val>
            <c:numRef>
              <c:f>(Classification_IEM!$D$28,Classification_IEM!$H$28,Classification_IEM!$L$28,Classification_IEM!$P$28)</c:f>
              <c:numCache>
                <c:formatCode>0.0%</c:formatCode>
                <c:ptCount val="4"/>
                <c:pt idx="0">
                  <c:v>3.3333333333333333E-2</c:v>
                </c:pt>
                <c:pt idx="1">
                  <c:v>0.04</c:v>
                </c:pt>
                <c:pt idx="2">
                  <c:v>0</c:v>
                </c:pt>
                <c:pt idx="3">
                  <c:v>9.6666666666666665E-2</c:v>
                </c:pt>
              </c:numCache>
            </c:numRef>
          </c:val>
        </c:ser>
        <c:ser>
          <c:idx val="6"/>
          <c:order val="6"/>
          <c:tx>
            <c:strRef>
              <c:f>Classification_IEM!$A$29</c:f>
              <c:strCache>
                <c:ptCount val="1"/>
                <c:pt idx="0">
                  <c:v>IEM - Economics Engineering</c:v>
                </c:pt>
              </c:strCache>
            </c:strRef>
          </c:tx>
          <c:invertIfNegative val="0"/>
          <c:cat>
            <c:strRef>
              <c:f>(Classification_IEM!$D$21,Classification_IEM!$H$21,Classification_IEM!$L$21,Classification_IEM!$P$21)</c:f>
              <c:strCache>
                <c:ptCount val="4"/>
                <c:pt idx="0">
                  <c:v>UMinho</c:v>
                </c:pt>
                <c:pt idx="1">
                  <c:v>UA</c:v>
                </c:pt>
                <c:pt idx="2">
                  <c:v>Groningen</c:v>
                </c:pt>
                <c:pt idx="3">
                  <c:v>NoviSad</c:v>
                </c:pt>
              </c:strCache>
            </c:strRef>
          </c:cat>
          <c:val>
            <c:numRef>
              <c:f>(Classification_IEM!$D$29,Classification_IEM!$H$29,Classification_IEM!$L$29,Classification_IEM!$P$29)</c:f>
              <c:numCache>
                <c:formatCode>0.0%</c:formatCode>
                <c:ptCount val="4"/>
                <c:pt idx="0">
                  <c:v>1.6666666666666666E-2</c:v>
                </c:pt>
                <c:pt idx="1">
                  <c:v>0.04</c:v>
                </c:pt>
                <c:pt idx="2">
                  <c:v>8.3333333333333329E-2</c:v>
                </c:pt>
                <c:pt idx="3">
                  <c:v>0</c:v>
                </c:pt>
              </c:numCache>
            </c:numRef>
          </c:val>
        </c:ser>
        <c:ser>
          <c:idx val="7"/>
          <c:order val="7"/>
          <c:tx>
            <c:strRef>
              <c:f>Classification_IEM!$A$30</c:f>
              <c:strCache>
                <c:ptCount val="1"/>
                <c:pt idx="0">
                  <c:v>IEM - Operations Research</c:v>
                </c:pt>
              </c:strCache>
            </c:strRef>
          </c:tx>
          <c:invertIfNegative val="0"/>
          <c:cat>
            <c:strRef>
              <c:f>(Classification_IEM!$D$21,Classification_IEM!$H$21,Classification_IEM!$L$21,Classification_IEM!$P$21)</c:f>
              <c:strCache>
                <c:ptCount val="4"/>
                <c:pt idx="0">
                  <c:v>UMinho</c:v>
                </c:pt>
                <c:pt idx="1">
                  <c:v>UA</c:v>
                </c:pt>
                <c:pt idx="2">
                  <c:v>Groningen</c:v>
                </c:pt>
                <c:pt idx="3">
                  <c:v>NoviSad</c:v>
                </c:pt>
              </c:strCache>
            </c:strRef>
          </c:cat>
          <c:val>
            <c:numRef>
              <c:f>(Classification_IEM!$D$30,Classification_IEM!$H$30,Classification_IEM!$L$30,Classification_IEM!$P$30)</c:f>
              <c:numCache>
                <c:formatCode>0.0%</c:formatCode>
                <c:ptCount val="4"/>
                <c:pt idx="0">
                  <c:v>0.06</c:v>
                </c:pt>
                <c:pt idx="1">
                  <c:v>0.02</c:v>
                </c:pt>
                <c:pt idx="2">
                  <c:v>0.05</c:v>
                </c:pt>
                <c:pt idx="3">
                  <c:v>0</c:v>
                </c:pt>
              </c:numCache>
            </c:numRef>
          </c:val>
        </c:ser>
        <c:ser>
          <c:idx val="8"/>
          <c:order val="8"/>
          <c:tx>
            <c:strRef>
              <c:f>Classification_IEM!$A$31</c:f>
              <c:strCache>
                <c:ptCount val="1"/>
                <c:pt idx="0">
                  <c:v>IEM - Computer and Information Systems</c:v>
                </c:pt>
              </c:strCache>
            </c:strRef>
          </c:tx>
          <c:invertIfNegative val="0"/>
          <c:cat>
            <c:strRef>
              <c:f>(Classification_IEM!$D$21,Classification_IEM!$H$21,Classification_IEM!$L$21,Classification_IEM!$P$21)</c:f>
              <c:strCache>
                <c:ptCount val="4"/>
                <c:pt idx="0">
                  <c:v>UMinho</c:v>
                </c:pt>
                <c:pt idx="1">
                  <c:v>UA</c:v>
                </c:pt>
                <c:pt idx="2">
                  <c:v>Groningen</c:v>
                </c:pt>
                <c:pt idx="3">
                  <c:v>NoviSad</c:v>
                </c:pt>
              </c:strCache>
            </c:strRef>
          </c:cat>
          <c:val>
            <c:numRef>
              <c:f>(Classification_IEM!$D$31,Classification_IEM!$H$31,Classification_IEM!$L$31,Classification_IEM!$P$31)</c:f>
              <c:numCache>
                <c:formatCode>0.0%</c:formatCode>
                <c:ptCount val="4"/>
                <c:pt idx="0">
                  <c:v>1.6666666666666666E-2</c:v>
                </c:pt>
                <c:pt idx="1">
                  <c:v>0.06</c:v>
                </c:pt>
                <c:pt idx="2">
                  <c:v>0</c:v>
                </c:pt>
                <c:pt idx="3">
                  <c:v>0</c:v>
                </c:pt>
              </c:numCache>
            </c:numRef>
          </c:val>
        </c:ser>
        <c:ser>
          <c:idx val="9"/>
          <c:order val="9"/>
          <c:tx>
            <c:strRef>
              <c:f>Classification_IEM!$A$32</c:f>
              <c:strCache>
                <c:ptCount val="1"/>
                <c:pt idx="0">
                  <c:v>IEM - Ergonomics and Human Factors</c:v>
                </c:pt>
              </c:strCache>
            </c:strRef>
          </c:tx>
          <c:invertIfNegative val="0"/>
          <c:cat>
            <c:strRef>
              <c:f>(Classification_IEM!$D$21,Classification_IEM!$H$21,Classification_IEM!$L$21,Classification_IEM!$P$21)</c:f>
              <c:strCache>
                <c:ptCount val="4"/>
                <c:pt idx="0">
                  <c:v>UMinho</c:v>
                </c:pt>
                <c:pt idx="1">
                  <c:v>UA</c:v>
                </c:pt>
                <c:pt idx="2">
                  <c:v>Groningen</c:v>
                </c:pt>
                <c:pt idx="3">
                  <c:v>NoviSad</c:v>
                </c:pt>
              </c:strCache>
            </c:strRef>
          </c:cat>
          <c:val>
            <c:numRef>
              <c:f>(Classification_IEM!$D$32,Classification_IEM!$H$32,Classification_IEM!$L$32,Classification_IEM!$P$32)</c:f>
              <c:numCache>
                <c:formatCode>0.0%</c:formatCode>
                <c:ptCount val="4"/>
                <c:pt idx="0">
                  <c:v>0.05</c:v>
                </c:pt>
                <c:pt idx="1">
                  <c:v>0</c:v>
                </c:pt>
                <c:pt idx="2">
                  <c:v>1.6666666666666666E-2</c:v>
                </c:pt>
                <c:pt idx="3">
                  <c:v>0.02</c:v>
                </c:pt>
              </c:numCache>
            </c:numRef>
          </c:val>
        </c:ser>
        <c:ser>
          <c:idx val="10"/>
          <c:order val="10"/>
          <c:tx>
            <c:strRef>
              <c:f>Classification_IEM!$A$33</c:f>
              <c:strCache>
                <c:ptCount val="1"/>
                <c:pt idx="0">
                  <c:v>IEM - Logistics</c:v>
                </c:pt>
              </c:strCache>
            </c:strRef>
          </c:tx>
          <c:invertIfNegative val="0"/>
          <c:cat>
            <c:strRef>
              <c:f>(Classification_IEM!$D$21,Classification_IEM!$H$21,Classification_IEM!$L$21,Classification_IEM!$P$21)</c:f>
              <c:strCache>
                <c:ptCount val="4"/>
                <c:pt idx="0">
                  <c:v>UMinho</c:v>
                </c:pt>
                <c:pt idx="1">
                  <c:v>UA</c:v>
                </c:pt>
                <c:pt idx="2">
                  <c:v>Groningen</c:v>
                </c:pt>
                <c:pt idx="3">
                  <c:v>NoviSad</c:v>
                </c:pt>
              </c:strCache>
            </c:strRef>
          </c:cat>
          <c:val>
            <c:numRef>
              <c:f>(Classification_IEM!$D$33,Classification_IEM!$H$33,Classification_IEM!$L$33,Classification_IEM!$P$33)</c:f>
              <c:numCache>
                <c:formatCode>0.0%</c:formatCode>
                <c:ptCount val="4"/>
                <c:pt idx="0">
                  <c:v>1.6666666666666666E-2</c:v>
                </c:pt>
                <c:pt idx="1">
                  <c:v>0.04</c:v>
                </c:pt>
                <c:pt idx="2">
                  <c:v>0</c:v>
                </c:pt>
                <c:pt idx="3">
                  <c:v>3.6666666666666667E-2</c:v>
                </c:pt>
              </c:numCache>
            </c:numRef>
          </c:val>
        </c:ser>
        <c:ser>
          <c:idx val="11"/>
          <c:order val="11"/>
          <c:tx>
            <c:strRef>
              <c:f>Classification_IEM!$A$34</c:f>
              <c:strCache>
                <c:ptCount val="1"/>
                <c:pt idx="0">
                  <c:v>IEM - Maintenance</c:v>
                </c:pt>
              </c:strCache>
            </c:strRef>
          </c:tx>
          <c:invertIfNegative val="0"/>
          <c:cat>
            <c:strRef>
              <c:f>(Classification_IEM!$D$21,Classification_IEM!$H$21,Classification_IEM!$L$21,Classification_IEM!$P$21)</c:f>
              <c:strCache>
                <c:ptCount val="4"/>
                <c:pt idx="0">
                  <c:v>UMinho</c:v>
                </c:pt>
                <c:pt idx="1">
                  <c:v>UA</c:v>
                </c:pt>
                <c:pt idx="2">
                  <c:v>Groningen</c:v>
                </c:pt>
                <c:pt idx="3">
                  <c:v>NoviSad</c:v>
                </c:pt>
              </c:strCache>
            </c:strRef>
          </c:cat>
          <c:val>
            <c:numRef>
              <c:f>(Classification_IEM!$D$34,Classification_IEM!$H$34,Classification_IEM!$L$34,Classification_IEM!$P$34)</c:f>
              <c:numCache>
                <c:formatCode>0.0%</c:formatCode>
                <c:ptCount val="4"/>
                <c:pt idx="0">
                  <c:v>1.6666666666666666E-2</c:v>
                </c:pt>
                <c:pt idx="1">
                  <c:v>0</c:v>
                </c:pt>
                <c:pt idx="2">
                  <c:v>0</c:v>
                </c:pt>
                <c:pt idx="3">
                  <c:v>7.3333333333333334E-2</c:v>
                </c:pt>
              </c:numCache>
            </c:numRef>
          </c:val>
        </c:ser>
        <c:ser>
          <c:idx val="12"/>
          <c:order val="12"/>
          <c:tx>
            <c:strRef>
              <c:f>Classification_IEM!$A$35</c:f>
              <c:strCache>
                <c:ptCount val="1"/>
                <c:pt idx="0">
                  <c:v>IEM - Project Management</c:v>
                </c:pt>
              </c:strCache>
            </c:strRef>
          </c:tx>
          <c:invertIfNegative val="0"/>
          <c:cat>
            <c:strRef>
              <c:f>(Classification_IEM!$D$21,Classification_IEM!$H$21,Classification_IEM!$L$21,Classification_IEM!$P$21)</c:f>
              <c:strCache>
                <c:ptCount val="4"/>
                <c:pt idx="0">
                  <c:v>UMinho</c:v>
                </c:pt>
                <c:pt idx="1">
                  <c:v>UA</c:v>
                </c:pt>
                <c:pt idx="2">
                  <c:v>Groningen</c:v>
                </c:pt>
                <c:pt idx="3">
                  <c:v>NoviSad</c:v>
                </c:pt>
              </c:strCache>
            </c:strRef>
          </c:cat>
          <c:val>
            <c:numRef>
              <c:f>(Classification_IEM!$D$35,Classification_IEM!$H$35,Classification_IEM!$L$35,Classification_IEM!$P$35)</c:f>
              <c:numCache>
                <c:formatCode>0.0%</c:formatCode>
                <c:ptCount val="4"/>
                <c:pt idx="0">
                  <c:v>1.6666666666666666E-2</c:v>
                </c:pt>
                <c:pt idx="1">
                  <c:v>0.02</c:v>
                </c:pt>
                <c:pt idx="2">
                  <c:v>1.6666666666666666E-2</c:v>
                </c:pt>
                <c:pt idx="3">
                  <c:v>0</c:v>
                </c:pt>
              </c:numCache>
            </c:numRef>
          </c:val>
        </c:ser>
        <c:ser>
          <c:idx val="13"/>
          <c:order val="13"/>
          <c:tx>
            <c:strRef>
              <c:f>Classification_IEM!$A$36</c:f>
              <c:strCache>
                <c:ptCount val="1"/>
                <c:pt idx="0">
                  <c:v>IEM - Sustainability</c:v>
                </c:pt>
              </c:strCache>
            </c:strRef>
          </c:tx>
          <c:invertIfNegative val="0"/>
          <c:cat>
            <c:strRef>
              <c:f>(Classification_IEM!$D$21,Classification_IEM!$H$21,Classification_IEM!$L$21,Classification_IEM!$P$21)</c:f>
              <c:strCache>
                <c:ptCount val="4"/>
                <c:pt idx="0">
                  <c:v>UMinho</c:v>
                </c:pt>
                <c:pt idx="1">
                  <c:v>UA</c:v>
                </c:pt>
                <c:pt idx="2">
                  <c:v>Groningen</c:v>
                </c:pt>
                <c:pt idx="3">
                  <c:v>NoviSad</c:v>
                </c:pt>
              </c:strCache>
            </c:strRef>
          </c:cat>
          <c:val>
            <c:numRef>
              <c:f>(Classification_IEM!$D$36,Classification_IEM!$H$36,Classification_IEM!$L$36,Classification_IEM!$P$36)</c:f>
              <c:numCache>
                <c:formatCode>0.0%</c:formatCode>
                <c:ptCount val="4"/>
                <c:pt idx="0">
                  <c:v>0</c:v>
                </c:pt>
                <c:pt idx="1">
                  <c:v>0.06</c:v>
                </c:pt>
                <c:pt idx="2">
                  <c:v>0</c:v>
                </c:pt>
                <c:pt idx="3">
                  <c:v>0</c:v>
                </c:pt>
              </c:numCache>
            </c:numRef>
          </c:val>
        </c:ser>
        <c:ser>
          <c:idx val="14"/>
          <c:order val="14"/>
          <c:tx>
            <c:strRef>
              <c:f>Classification_IEM!$A$37</c:f>
              <c:strCache>
                <c:ptCount val="1"/>
                <c:pt idx="0">
                  <c:v>IEM - Product Design</c:v>
                </c:pt>
              </c:strCache>
            </c:strRef>
          </c:tx>
          <c:invertIfNegative val="0"/>
          <c:cat>
            <c:strRef>
              <c:f>(Classification_IEM!$D$21,Classification_IEM!$H$21,Classification_IEM!$L$21,Classification_IEM!$P$21)</c:f>
              <c:strCache>
                <c:ptCount val="4"/>
                <c:pt idx="0">
                  <c:v>UMinho</c:v>
                </c:pt>
                <c:pt idx="1">
                  <c:v>UA</c:v>
                </c:pt>
                <c:pt idx="2">
                  <c:v>Groningen</c:v>
                </c:pt>
                <c:pt idx="3">
                  <c:v>NoviSad</c:v>
                </c:pt>
              </c:strCache>
            </c:strRef>
          </c:cat>
          <c:val>
            <c:numRef>
              <c:f>(Classification_IEM!$D$37,Classification_IEM!$H$37,Classification_IEM!$L$37,Classification_IEM!$P$37)</c:f>
              <c:numCache>
                <c:formatCode>0.0%</c:formatCode>
                <c:ptCount val="4"/>
                <c:pt idx="0">
                  <c:v>1.6666666666666666E-2</c:v>
                </c:pt>
                <c:pt idx="1">
                  <c:v>0</c:v>
                </c:pt>
                <c:pt idx="2">
                  <c:v>0</c:v>
                </c:pt>
                <c:pt idx="3">
                  <c:v>0.06</c:v>
                </c:pt>
              </c:numCache>
            </c:numRef>
          </c:val>
        </c:ser>
        <c:ser>
          <c:idx val="15"/>
          <c:order val="15"/>
          <c:tx>
            <c:strRef>
              <c:f>Classification_IEM!$A$38</c:f>
              <c:strCache>
                <c:ptCount val="1"/>
                <c:pt idx="0">
                  <c:v>IEM - Simulation</c:v>
                </c:pt>
              </c:strCache>
            </c:strRef>
          </c:tx>
          <c:invertIfNegative val="0"/>
          <c:cat>
            <c:strRef>
              <c:f>(Classification_IEM!$D$21,Classification_IEM!$H$21,Classification_IEM!$L$21,Classification_IEM!$P$21)</c:f>
              <c:strCache>
                <c:ptCount val="4"/>
                <c:pt idx="0">
                  <c:v>UMinho</c:v>
                </c:pt>
                <c:pt idx="1">
                  <c:v>UA</c:v>
                </c:pt>
                <c:pt idx="2">
                  <c:v>Groningen</c:v>
                </c:pt>
                <c:pt idx="3">
                  <c:v>NoviSad</c:v>
                </c:pt>
              </c:strCache>
            </c:strRef>
          </c:cat>
          <c:val>
            <c:numRef>
              <c:f>(Classification_IEM!$D$38,Classification_IEM!$H$38,Classification_IEM!$L$38,Classification_IEM!$P$38)</c:f>
              <c:numCache>
                <c:formatCode>0.0%</c:formatCode>
                <c:ptCount val="4"/>
                <c:pt idx="0">
                  <c:v>1.6666666666666666E-2</c:v>
                </c:pt>
                <c:pt idx="1">
                  <c:v>0.02</c:v>
                </c:pt>
                <c:pt idx="2">
                  <c:v>1.6666666666666666E-2</c:v>
                </c:pt>
                <c:pt idx="3">
                  <c:v>1.3333333333333334E-2</c:v>
                </c:pt>
              </c:numCache>
            </c:numRef>
          </c:val>
        </c:ser>
        <c:dLbls>
          <c:showLegendKey val="0"/>
          <c:showVal val="0"/>
          <c:showCatName val="0"/>
          <c:showSerName val="0"/>
          <c:showPercent val="0"/>
          <c:showBubbleSize val="0"/>
        </c:dLbls>
        <c:gapWidth val="150"/>
        <c:axId val="118817152"/>
        <c:axId val="118818688"/>
      </c:barChart>
      <c:catAx>
        <c:axId val="118817152"/>
        <c:scaling>
          <c:orientation val="minMax"/>
        </c:scaling>
        <c:delete val="0"/>
        <c:axPos val="b"/>
        <c:majorTickMark val="out"/>
        <c:minorTickMark val="none"/>
        <c:tickLblPos val="nextTo"/>
        <c:crossAx val="118818688"/>
        <c:crosses val="autoZero"/>
        <c:auto val="1"/>
        <c:lblAlgn val="ctr"/>
        <c:lblOffset val="100"/>
        <c:noMultiLvlLbl val="0"/>
      </c:catAx>
      <c:valAx>
        <c:axId val="118818688"/>
        <c:scaling>
          <c:orientation val="minMax"/>
        </c:scaling>
        <c:delete val="0"/>
        <c:axPos val="l"/>
        <c:majorGridlines/>
        <c:numFmt formatCode="0.0%" sourceLinked="1"/>
        <c:majorTickMark val="out"/>
        <c:minorTickMark val="none"/>
        <c:tickLblPos val="nextTo"/>
        <c:crossAx val="118817152"/>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35"/>
    </mc:Choice>
    <mc:Fallback>
      <c:style val="35"/>
    </mc:Fallback>
  </mc:AlternateContent>
  <c:chart>
    <c:autoTitleDeleted val="0"/>
    <c:plotArea>
      <c:layout/>
      <c:barChart>
        <c:barDir val="col"/>
        <c:grouping val="clustered"/>
        <c:varyColors val="0"/>
        <c:ser>
          <c:idx val="1"/>
          <c:order val="0"/>
          <c:tx>
            <c:strRef>
              <c:f>'2007_08'!$G$2</c:f>
              <c:strCache>
                <c:ptCount val="1"/>
                <c:pt idx="0">
                  <c:v>%_2007</c:v>
                </c:pt>
              </c:strCache>
            </c:strRef>
          </c:tx>
          <c:invertIfNegative val="0"/>
          <c:cat>
            <c:strRef>
              <c:f>'2007_08'!$B$3:$B$26</c:f>
              <c:strCache>
                <c:ptCount val="24"/>
                <c:pt idx="0">
                  <c:v>Foreign Languages</c:v>
                </c:pt>
                <c:pt idx="1">
                  <c:v>ICT</c:v>
                </c:pt>
                <c:pt idx="2">
                  <c:v>Teamwork</c:v>
                </c:pt>
                <c:pt idx="3">
                  <c:v>Planning / Organization</c:v>
                </c:pt>
                <c:pt idx="4">
                  <c:v>Leadership</c:v>
                </c:pt>
                <c:pt idx="5">
                  <c:v>Communication</c:v>
                </c:pt>
                <c:pt idx="6">
                  <c:v>Initiative / Dynamism</c:v>
                </c:pt>
                <c:pt idx="7">
                  <c:v>Interpersonal Relationship</c:v>
                </c:pt>
                <c:pt idx="8">
                  <c:v>Autonomy / Responsibility</c:v>
                </c:pt>
                <c:pt idx="9">
                  <c:v>Orientation for objectives</c:v>
                </c:pt>
                <c:pt idx="10">
                  <c:v>Proactive</c:v>
                </c:pt>
                <c:pt idx="11">
                  <c:v>Negotiation</c:v>
                </c:pt>
                <c:pt idx="12">
                  <c:v>Information Processing</c:v>
                </c:pt>
                <c:pt idx="13">
                  <c:v>Motivation</c:v>
                </c:pt>
                <c:pt idx="14">
                  <c:v>Problem Solving</c:v>
                </c:pt>
                <c:pt idx="15">
                  <c:v>Innovation / Entrepreneurship</c:v>
                </c:pt>
                <c:pt idx="16">
                  <c:v>Stress Tolerance</c:v>
                </c:pt>
                <c:pt idx="17">
                  <c:v>Critical thinking</c:v>
                </c:pt>
                <c:pt idx="18">
                  <c:v>Openness to learning</c:v>
                </c:pt>
                <c:pt idx="19">
                  <c:v>Adaptability</c:v>
                </c:pt>
                <c:pt idx="20">
                  <c:v>Assertiveness</c:v>
                </c:pt>
                <c:pt idx="21">
                  <c:v>Strategic Vision</c:v>
                </c:pt>
                <c:pt idx="22">
                  <c:v>Creativity</c:v>
                </c:pt>
                <c:pt idx="23">
                  <c:v>Self-confidence</c:v>
                </c:pt>
              </c:strCache>
            </c:strRef>
          </c:cat>
          <c:val>
            <c:numRef>
              <c:f>'2007_08'!$G$3:$G$26</c:f>
              <c:numCache>
                <c:formatCode>0%</c:formatCode>
                <c:ptCount val="24"/>
                <c:pt idx="0">
                  <c:v>0.19710144927536233</c:v>
                </c:pt>
                <c:pt idx="1">
                  <c:v>0.10144927536231885</c:v>
                </c:pt>
                <c:pt idx="2">
                  <c:v>9.2753623188405798E-2</c:v>
                </c:pt>
                <c:pt idx="3">
                  <c:v>6.9565217391304349E-2</c:v>
                </c:pt>
                <c:pt idx="4">
                  <c:v>7.2463768115942032E-2</c:v>
                </c:pt>
                <c:pt idx="5">
                  <c:v>5.5072463768115941E-2</c:v>
                </c:pt>
                <c:pt idx="6">
                  <c:v>5.2173913043478258E-2</c:v>
                </c:pt>
                <c:pt idx="7">
                  <c:v>6.6666666666666666E-2</c:v>
                </c:pt>
                <c:pt idx="8">
                  <c:v>3.1884057971014491E-2</c:v>
                </c:pt>
                <c:pt idx="9">
                  <c:v>4.9275362318840582E-2</c:v>
                </c:pt>
                <c:pt idx="10">
                  <c:v>2.8985507246376812E-2</c:v>
                </c:pt>
                <c:pt idx="11">
                  <c:v>2.8985507246376812E-2</c:v>
                </c:pt>
                <c:pt idx="12">
                  <c:v>5.7971014492753624E-3</c:v>
                </c:pt>
                <c:pt idx="13">
                  <c:v>2.6086956521739129E-2</c:v>
                </c:pt>
                <c:pt idx="14">
                  <c:v>1.7391304347826087E-2</c:v>
                </c:pt>
                <c:pt idx="15">
                  <c:v>3.4782608695652174E-2</c:v>
                </c:pt>
                <c:pt idx="16">
                  <c:v>1.1594202898550725E-2</c:v>
                </c:pt>
                <c:pt idx="17">
                  <c:v>8.6956521739130436E-3</c:v>
                </c:pt>
                <c:pt idx="18">
                  <c:v>1.1594202898550725E-2</c:v>
                </c:pt>
                <c:pt idx="19">
                  <c:v>1.7391304347826087E-2</c:v>
                </c:pt>
                <c:pt idx="20">
                  <c:v>0</c:v>
                </c:pt>
                <c:pt idx="21">
                  <c:v>0</c:v>
                </c:pt>
                <c:pt idx="22">
                  <c:v>1.1594202898550725E-2</c:v>
                </c:pt>
                <c:pt idx="23">
                  <c:v>8.6956521739130436E-3</c:v>
                </c:pt>
              </c:numCache>
            </c:numRef>
          </c:val>
        </c:ser>
        <c:ser>
          <c:idx val="2"/>
          <c:order val="1"/>
          <c:tx>
            <c:strRef>
              <c:f>'2007_08'!$H$2</c:f>
              <c:strCache>
                <c:ptCount val="1"/>
                <c:pt idx="0">
                  <c:v>%_2008</c:v>
                </c:pt>
              </c:strCache>
            </c:strRef>
          </c:tx>
          <c:invertIfNegative val="0"/>
          <c:cat>
            <c:strRef>
              <c:f>'2007_08'!$B$3:$B$26</c:f>
              <c:strCache>
                <c:ptCount val="24"/>
                <c:pt idx="0">
                  <c:v>Foreign Languages</c:v>
                </c:pt>
                <c:pt idx="1">
                  <c:v>ICT</c:v>
                </c:pt>
                <c:pt idx="2">
                  <c:v>Teamwork</c:v>
                </c:pt>
                <c:pt idx="3">
                  <c:v>Planning / Organization</c:v>
                </c:pt>
                <c:pt idx="4">
                  <c:v>Leadership</c:v>
                </c:pt>
                <c:pt idx="5">
                  <c:v>Communication</c:v>
                </c:pt>
                <c:pt idx="6">
                  <c:v>Initiative / Dynamism</c:v>
                </c:pt>
                <c:pt idx="7">
                  <c:v>Interpersonal Relationship</c:v>
                </c:pt>
                <c:pt idx="8">
                  <c:v>Autonomy / Responsibility</c:v>
                </c:pt>
                <c:pt idx="9">
                  <c:v>Orientation for objectives</c:v>
                </c:pt>
                <c:pt idx="10">
                  <c:v>Proactive</c:v>
                </c:pt>
                <c:pt idx="11">
                  <c:v>Negotiation</c:v>
                </c:pt>
                <c:pt idx="12">
                  <c:v>Information Processing</c:v>
                </c:pt>
                <c:pt idx="13">
                  <c:v>Motivation</c:v>
                </c:pt>
                <c:pt idx="14">
                  <c:v>Problem Solving</c:v>
                </c:pt>
                <c:pt idx="15">
                  <c:v>Innovation / Entrepreneurship</c:v>
                </c:pt>
                <c:pt idx="16">
                  <c:v>Stress Tolerance</c:v>
                </c:pt>
                <c:pt idx="17">
                  <c:v>Critical thinking</c:v>
                </c:pt>
                <c:pt idx="18">
                  <c:v>Openness to learning</c:v>
                </c:pt>
                <c:pt idx="19">
                  <c:v>Adaptability</c:v>
                </c:pt>
                <c:pt idx="20">
                  <c:v>Assertiveness</c:v>
                </c:pt>
                <c:pt idx="21">
                  <c:v>Strategic Vision</c:v>
                </c:pt>
                <c:pt idx="22">
                  <c:v>Creativity</c:v>
                </c:pt>
                <c:pt idx="23">
                  <c:v>Self-confidence</c:v>
                </c:pt>
              </c:strCache>
            </c:strRef>
          </c:cat>
          <c:val>
            <c:numRef>
              <c:f>'2007_08'!$H$3:$H$26</c:f>
              <c:numCache>
                <c:formatCode>0%</c:formatCode>
                <c:ptCount val="24"/>
                <c:pt idx="0">
                  <c:v>0.15915363385464582</c:v>
                </c:pt>
                <c:pt idx="1">
                  <c:v>0.12879484820607176</c:v>
                </c:pt>
                <c:pt idx="2">
                  <c:v>9.1076356945722164E-2</c:v>
                </c:pt>
                <c:pt idx="3">
                  <c:v>9.7516099356025759E-2</c:v>
                </c:pt>
                <c:pt idx="4">
                  <c:v>5.7037718491260353E-2</c:v>
                </c:pt>
                <c:pt idx="5">
                  <c:v>5.5197792088316468E-2</c:v>
                </c:pt>
                <c:pt idx="6">
                  <c:v>5.5197792088316468E-2</c:v>
                </c:pt>
                <c:pt idx="7">
                  <c:v>5.0597976080956765E-2</c:v>
                </c:pt>
                <c:pt idx="8">
                  <c:v>4.5078196872125116E-2</c:v>
                </c:pt>
                <c:pt idx="9">
                  <c:v>3.4958601655933765E-2</c:v>
                </c:pt>
                <c:pt idx="10">
                  <c:v>2.9438822447102116E-2</c:v>
                </c:pt>
                <c:pt idx="11">
                  <c:v>2.8518859245630176E-2</c:v>
                </c:pt>
                <c:pt idx="12">
                  <c:v>3.0358785648574058E-2</c:v>
                </c:pt>
                <c:pt idx="13">
                  <c:v>2.391904323827047E-2</c:v>
                </c:pt>
                <c:pt idx="14">
                  <c:v>1.9319227230910764E-2</c:v>
                </c:pt>
                <c:pt idx="15">
                  <c:v>1.2879484820607176E-2</c:v>
                </c:pt>
                <c:pt idx="16">
                  <c:v>1.7479300827966882E-2</c:v>
                </c:pt>
                <c:pt idx="17">
                  <c:v>1.7479300827966882E-2</c:v>
                </c:pt>
                <c:pt idx="18">
                  <c:v>1.4719411223551058E-2</c:v>
                </c:pt>
                <c:pt idx="19">
                  <c:v>9.1996320147194107E-3</c:v>
                </c:pt>
                <c:pt idx="20">
                  <c:v>1.1039558417663294E-2</c:v>
                </c:pt>
                <c:pt idx="21">
                  <c:v>8.2796688132474698E-3</c:v>
                </c:pt>
                <c:pt idx="22">
                  <c:v>2.7598896044158236E-3</c:v>
                </c:pt>
                <c:pt idx="23">
                  <c:v>0</c:v>
                </c:pt>
              </c:numCache>
            </c:numRef>
          </c:val>
        </c:ser>
        <c:dLbls>
          <c:showLegendKey val="0"/>
          <c:showVal val="0"/>
          <c:showCatName val="0"/>
          <c:showSerName val="0"/>
          <c:showPercent val="0"/>
          <c:showBubbleSize val="0"/>
        </c:dLbls>
        <c:gapWidth val="150"/>
        <c:axId val="118868224"/>
        <c:axId val="118870016"/>
      </c:barChart>
      <c:catAx>
        <c:axId val="118868224"/>
        <c:scaling>
          <c:orientation val="minMax"/>
        </c:scaling>
        <c:delete val="0"/>
        <c:axPos val="b"/>
        <c:numFmt formatCode="General" sourceLinked="1"/>
        <c:majorTickMark val="out"/>
        <c:minorTickMark val="none"/>
        <c:tickLblPos val="nextTo"/>
        <c:txPr>
          <a:bodyPr/>
          <a:lstStyle/>
          <a:p>
            <a:pPr>
              <a:defRPr sz="1200"/>
            </a:pPr>
            <a:endParaRPr lang="pt-PT"/>
          </a:p>
        </c:txPr>
        <c:crossAx val="118870016"/>
        <c:crosses val="autoZero"/>
        <c:auto val="1"/>
        <c:lblAlgn val="ctr"/>
        <c:lblOffset val="100"/>
        <c:noMultiLvlLbl val="0"/>
      </c:catAx>
      <c:valAx>
        <c:axId val="118870016"/>
        <c:scaling>
          <c:orientation val="minMax"/>
          <c:max val="0.2"/>
        </c:scaling>
        <c:delete val="0"/>
        <c:axPos val="l"/>
        <c:majorGridlines/>
        <c:numFmt formatCode="0%" sourceLinked="1"/>
        <c:majorTickMark val="out"/>
        <c:minorTickMark val="none"/>
        <c:tickLblPos val="nextTo"/>
        <c:crossAx val="118868224"/>
        <c:crosses val="autoZero"/>
        <c:crossBetween val="between"/>
      </c:valAx>
    </c:plotArea>
    <c:legend>
      <c:legendPos val="r"/>
      <c:layout>
        <c:manualLayout>
          <c:xMode val="edge"/>
          <c:yMode val="edge"/>
          <c:x val="0.81664008350196915"/>
          <c:y val="0.90205330469236511"/>
          <c:w val="0.11650720527843143"/>
          <c:h val="7.537224096156199E-2"/>
        </c:manualLayout>
      </c:layout>
      <c:overlay val="1"/>
      <c:txPr>
        <a:bodyPr/>
        <a:lstStyle/>
        <a:p>
          <a:pPr>
            <a:defRPr sz="1200" b="1"/>
          </a:pPr>
          <a:endParaRPr lang="pt-PT"/>
        </a:p>
      </c:txPr>
    </c:legend>
    <c:plotVisOnly val="1"/>
    <c:dispBlanksAs val="gap"/>
    <c:showDLblsOverMax val="0"/>
  </c:chart>
  <c:externalData r:id="rId1">
    <c:autoUpdate val="0"/>
  </c:externalData>
  <c:userShapes r:id="rId2"/>
</c:chartSpace>
</file>

<file path=ppt/comments/comment1.xml><?xml version="1.0" encoding="utf-8"?>
<p:cmLst xmlns:a="http://schemas.openxmlformats.org/drawingml/2006/main" xmlns:r="http://schemas.openxmlformats.org/officeDocument/2006/relationships" xmlns:p="http://schemas.openxmlformats.org/presentationml/2006/main">
  <p:cm authorId="0" dt="2012-05-15T19:43:17.762" idx="1">
    <p:pos x="3299" y="1039"/>
    <p:text>Nº arredondado, fiz contas por alto... </p:text>
  </p:cm>
  <p:cm authorId="0" dt="2012-05-15T19:45:07.628" idx="2">
    <p:pos x="2524" y="1480"/>
    <p:text>A ideia é mostrar o que se faz no workshop:
- dinâmicas de grupo 
- grupos de discussão
- brainstorming
...
tudo o que é necessário para que cada grupo construa uma proposta!</p:text>
  </p:cm>
</p:cmLst>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278032-D67C-4AE2-BF74-5CF8FFCE37FD}" type="doc">
      <dgm:prSet loTypeId="urn:microsoft.com/office/officeart/2005/8/layout/cycle3" loCatId="cycle" qsTypeId="urn:microsoft.com/office/officeart/2005/8/quickstyle/simple4" qsCatId="simple" csTypeId="urn:microsoft.com/office/officeart/2005/8/colors/colorful1#2" csCatId="colorful" phldr="1"/>
      <dgm:spPr/>
    </dgm:pt>
    <dgm:pt modelId="{E8E32543-BCE7-4418-9505-62B672606F73}">
      <dgm:prSet/>
      <dgm:spPr/>
      <dgm:t>
        <a:bodyPr/>
        <a:lstStyle/>
        <a:p>
          <a:r>
            <a:rPr lang="pt-PT" dirty="0" smtClean="0"/>
            <a:t>Resultado concreto</a:t>
          </a:r>
        </a:p>
      </dgm:t>
    </dgm:pt>
    <dgm:pt modelId="{E01E0121-56D1-4A22-8396-D54F8DC85F02}" type="parTrans" cxnId="{9BDB261E-7E14-4ACC-9873-28FA8C3023D7}">
      <dgm:prSet/>
      <dgm:spPr/>
      <dgm:t>
        <a:bodyPr/>
        <a:lstStyle/>
        <a:p>
          <a:endParaRPr lang="pt-PT"/>
        </a:p>
      </dgm:t>
    </dgm:pt>
    <dgm:pt modelId="{B7075CA6-A6EE-4989-A9F6-BE7C28330184}" type="sibTrans" cxnId="{9BDB261E-7E14-4ACC-9873-28FA8C3023D7}">
      <dgm:prSet/>
      <dgm:spPr/>
      <dgm:t>
        <a:bodyPr/>
        <a:lstStyle/>
        <a:p>
          <a:endParaRPr lang="pt-PT"/>
        </a:p>
      </dgm:t>
    </dgm:pt>
    <dgm:pt modelId="{52E5E8A2-F374-4D02-96FF-EED22AA3F851}">
      <dgm:prSet/>
      <dgm:spPr/>
      <dgm:t>
        <a:bodyPr/>
        <a:lstStyle/>
        <a:p>
          <a:r>
            <a:rPr lang="pt-PT" smtClean="0"/>
            <a:t>Interdisciplinar</a:t>
          </a:r>
          <a:endParaRPr lang="pt-PT" dirty="0" smtClean="0"/>
        </a:p>
      </dgm:t>
    </dgm:pt>
    <dgm:pt modelId="{23E83BC7-212B-4586-8948-63D5DE67E228}" type="parTrans" cxnId="{E578D653-D27F-4FE5-80BF-B7BE469EBB7C}">
      <dgm:prSet/>
      <dgm:spPr/>
      <dgm:t>
        <a:bodyPr/>
        <a:lstStyle/>
        <a:p>
          <a:endParaRPr lang="pt-PT"/>
        </a:p>
      </dgm:t>
    </dgm:pt>
    <dgm:pt modelId="{766B038A-108E-40D8-834D-C0CEF37062BB}" type="sibTrans" cxnId="{E578D653-D27F-4FE5-80BF-B7BE469EBB7C}">
      <dgm:prSet/>
      <dgm:spPr/>
      <dgm:t>
        <a:bodyPr/>
        <a:lstStyle/>
        <a:p>
          <a:endParaRPr lang="pt-PT"/>
        </a:p>
      </dgm:t>
    </dgm:pt>
    <dgm:pt modelId="{16084E7E-EAA7-428A-B74E-2362ED368E3E}">
      <dgm:prSet/>
      <dgm:spPr/>
      <dgm:t>
        <a:bodyPr/>
        <a:lstStyle/>
        <a:p>
          <a:r>
            <a:rPr lang="pt-PT" dirty="0" smtClean="0"/>
            <a:t>Contexto real</a:t>
          </a:r>
        </a:p>
      </dgm:t>
    </dgm:pt>
    <dgm:pt modelId="{FAD6AE92-E428-4B26-B8BB-E7C95153C754}" type="parTrans" cxnId="{E1B7AEBC-A027-4D09-9DA4-1FBA35B353D2}">
      <dgm:prSet/>
      <dgm:spPr/>
      <dgm:t>
        <a:bodyPr/>
        <a:lstStyle/>
        <a:p>
          <a:endParaRPr lang="pt-PT"/>
        </a:p>
      </dgm:t>
    </dgm:pt>
    <dgm:pt modelId="{2AC4AE75-2CB0-43AE-A56F-C904DC9878EB}" type="sibTrans" cxnId="{E1B7AEBC-A027-4D09-9DA4-1FBA35B353D2}">
      <dgm:prSet/>
      <dgm:spPr/>
      <dgm:t>
        <a:bodyPr/>
        <a:lstStyle/>
        <a:p>
          <a:endParaRPr lang="pt-PT"/>
        </a:p>
      </dgm:t>
    </dgm:pt>
    <dgm:pt modelId="{F2185E8F-2686-4CC4-A778-6720CF3BF147}">
      <dgm:prSet/>
      <dgm:spPr/>
      <dgm:t>
        <a:bodyPr/>
        <a:lstStyle/>
        <a:p>
          <a:r>
            <a:rPr lang="pt-PT" smtClean="0"/>
            <a:t>Aberto</a:t>
          </a:r>
          <a:endParaRPr lang="pt-PT" dirty="0" smtClean="0"/>
        </a:p>
      </dgm:t>
    </dgm:pt>
    <dgm:pt modelId="{526CB3EC-9E4A-4EA4-82F2-3A0E01510AEA}" type="parTrans" cxnId="{92598F38-31F5-46B4-92AD-1CE51E528B0C}">
      <dgm:prSet/>
      <dgm:spPr/>
      <dgm:t>
        <a:bodyPr/>
        <a:lstStyle/>
        <a:p>
          <a:endParaRPr lang="pt-PT"/>
        </a:p>
      </dgm:t>
    </dgm:pt>
    <dgm:pt modelId="{09FAEC5C-F108-4B17-982C-F3D8A6A500D5}" type="sibTrans" cxnId="{92598F38-31F5-46B4-92AD-1CE51E528B0C}">
      <dgm:prSet/>
      <dgm:spPr/>
      <dgm:t>
        <a:bodyPr/>
        <a:lstStyle/>
        <a:p>
          <a:endParaRPr lang="pt-PT"/>
        </a:p>
      </dgm:t>
    </dgm:pt>
    <dgm:pt modelId="{C3D435D8-0522-43F8-A80B-F152B3190710}">
      <dgm:prSet/>
      <dgm:spPr/>
      <dgm:t>
        <a:bodyPr/>
        <a:lstStyle/>
        <a:p>
          <a:r>
            <a:rPr lang="pt-PT" dirty="0" smtClean="0"/>
            <a:t>Trabalho de equipa</a:t>
          </a:r>
        </a:p>
      </dgm:t>
    </dgm:pt>
    <dgm:pt modelId="{B0DB3211-6DD5-4F93-B25C-0F86E8F92A34}" type="parTrans" cxnId="{771C5A1C-6638-49FE-88CA-811628F9E40B}">
      <dgm:prSet/>
      <dgm:spPr/>
      <dgm:t>
        <a:bodyPr/>
        <a:lstStyle/>
        <a:p>
          <a:endParaRPr lang="pt-PT"/>
        </a:p>
      </dgm:t>
    </dgm:pt>
    <dgm:pt modelId="{1ECA7BE3-F285-42B0-96E2-F020B8DD7119}" type="sibTrans" cxnId="{771C5A1C-6638-49FE-88CA-811628F9E40B}">
      <dgm:prSet/>
      <dgm:spPr/>
      <dgm:t>
        <a:bodyPr/>
        <a:lstStyle/>
        <a:p>
          <a:endParaRPr lang="pt-PT"/>
        </a:p>
      </dgm:t>
    </dgm:pt>
    <dgm:pt modelId="{2DA4DA16-8A9A-4B08-8D11-672817681727}">
      <dgm:prSet/>
      <dgm:spPr/>
      <dgm:t>
        <a:bodyPr/>
        <a:lstStyle/>
        <a:p>
          <a:r>
            <a:rPr lang="pt-PT" dirty="0" smtClean="0"/>
            <a:t>Longa duração</a:t>
          </a:r>
          <a:endParaRPr lang="pt-PT" dirty="0"/>
        </a:p>
      </dgm:t>
    </dgm:pt>
    <dgm:pt modelId="{2EC007CF-6E46-4C3F-9F2A-05F02C4A669F}" type="parTrans" cxnId="{CFAFA59A-05A1-46CB-91A4-5662634CD915}">
      <dgm:prSet/>
      <dgm:spPr/>
      <dgm:t>
        <a:bodyPr/>
        <a:lstStyle/>
        <a:p>
          <a:endParaRPr lang="pt-PT"/>
        </a:p>
      </dgm:t>
    </dgm:pt>
    <dgm:pt modelId="{7B333270-E8E4-48F2-85B3-239FF8731675}" type="sibTrans" cxnId="{CFAFA59A-05A1-46CB-91A4-5662634CD915}">
      <dgm:prSet/>
      <dgm:spPr/>
      <dgm:t>
        <a:bodyPr/>
        <a:lstStyle/>
        <a:p>
          <a:endParaRPr lang="pt-PT"/>
        </a:p>
      </dgm:t>
    </dgm:pt>
    <dgm:pt modelId="{C4548425-A20A-41C2-A7C9-DE2C05E237F0}">
      <dgm:prSet phldrT="[Text]"/>
      <dgm:spPr/>
      <dgm:t>
        <a:bodyPr/>
        <a:lstStyle/>
        <a:p>
          <a:r>
            <a:rPr lang="pt-PT" smtClean="0"/>
            <a:t>Baseado num problema</a:t>
          </a:r>
          <a:endParaRPr lang="pt-PT" dirty="0"/>
        </a:p>
      </dgm:t>
    </dgm:pt>
    <dgm:pt modelId="{1561C853-2502-4693-BC92-2A2265A1303B}" type="parTrans" cxnId="{D7329FAF-19BC-40FC-93FB-DD8D4945F486}">
      <dgm:prSet/>
      <dgm:spPr/>
      <dgm:t>
        <a:bodyPr/>
        <a:lstStyle/>
        <a:p>
          <a:endParaRPr lang="pt-PT"/>
        </a:p>
      </dgm:t>
    </dgm:pt>
    <dgm:pt modelId="{917EAEDA-0136-48B9-ADA6-452B6F9D2B3F}" type="sibTrans" cxnId="{D7329FAF-19BC-40FC-93FB-DD8D4945F486}">
      <dgm:prSet/>
      <dgm:spPr/>
      <dgm:t>
        <a:bodyPr/>
        <a:lstStyle/>
        <a:p>
          <a:endParaRPr lang="pt-PT"/>
        </a:p>
      </dgm:t>
    </dgm:pt>
    <dgm:pt modelId="{2709E088-B287-419C-B522-7CA3EAC74461}" type="pres">
      <dgm:prSet presAssocID="{4D278032-D67C-4AE2-BF74-5CF8FFCE37FD}" presName="Name0" presStyleCnt="0">
        <dgm:presLayoutVars>
          <dgm:dir/>
          <dgm:resizeHandles val="exact"/>
        </dgm:presLayoutVars>
      </dgm:prSet>
      <dgm:spPr/>
    </dgm:pt>
    <dgm:pt modelId="{C3179AC9-4C36-4D88-BE71-4FC6A31CD8E9}" type="pres">
      <dgm:prSet presAssocID="{4D278032-D67C-4AE2-BF74-5CF8FFCE37FD}" presName="cycle" presStyleCnt="0"/>
      <dgm:spPr/>
    </dgm:pt>
    <dgm:pt modelId="{113A5442-54AD-4F94-A2CC-FAF11FCF4A22}" type="pres">
      <dgm:prSet presAssocID="{C4548425-A20A-41C2-A7C9-DE2C05E237F0}" presName="nodeFirstNode" presStyleLbl="node1" presStyleIdx="0" presStyleCnt="7">
        <dgm:presLayoutVars>
          <dgm:bulletEnabled val="1"/>
        </dgm:presLayoutVars>
      </dgm:prSet>
      <dgm:spPr/>
      <dgm:t>
        <a:bodyPr/>
        <a:lstStyle/>
        <a:p>
          <a:endParaRPr lang="pt-PT"/>
        </a:p>
      </dgm:t>
    </dgm:pt>
    <dgm:pt modelId="{01DA9D44-2514-4395-82CF-A35E5FD4A05C}" type="pres">
      <dgm:prSet presAssocID="{917EAEDA-0136-48B9-ADA6-452B6F9D2B3F}" presName="sibTransFirstNode" presStyleLbl="bgShp" presStyleIdx="0" presStyleCnt="1"/>
      <dgm:spPr/>
      <dgm:t>
        <a:bodyPr/>
        <a:lstStyle/>
        <a:p>
          <a:endParaRPr lang="pt-PT"/>
        </a:p>
      </dgm:t>
    </dgm:pt>
    <dgm:pt modelId="{AE2A4B7E-6F24-48C8-BEA7-982E5EA06181}" type="pres">
      <dgm:prSet presAssocID="{E8E32543-BCE7-4418-9505-62B672606F73}" presName="nodeFollowingNodes" presStyleLbl="node1" presStyleIdx="1" presStyleCnt="7">
        <dgm:presLayoutVars>
          <dgm:bulletEnabled val="1"/>
        </dgm:presLayoutVars>
      </dgm:prSet>
      <dgm:spPr/>
      <dgm:t>
        <a:bodyPr/>
        <a:lstStyle/>
        <a:p>
          <a:endParaRPr lang="pt-PT"/>
        </a:p>
      </dgm:t>
    </dgm:pt>
    <dgm:pt modelId="{BB3B4C24-2BA5-4764-93A0-95A1DE7C86DA}" type="pres">
      <dgm:prSet presAssocID="{52E5E8A2-F374-4D02-96FF-EED22AA3F851}" presName="nodeFollowingNodes" presStyleLbl="node1" presStyleIdx="2" presStyleCnt="7">
        <dgm:presLayoutVars>
          <dgm:bulletEnabled val="1"/>
        </dgm:presLayoutVars>
      </dgm:prSet>
      <dgm:spPr/>
      <dgm:t>
        <a:bodyPr/>
        <a:lstStyle/>
        <a:p>
          <a:endParaRPr lang="pt-PT"/>
        </a:p>
      </dgm:t>
    </dgm:pt>
    <dgm:pt modelId="{30BF18C3-CB71-42C7-8A01-ACB58D0C0981}" type="pres">
      <dgm:prSet presAssocID="{16084E7E-EAA7-428A-B74E-2362ED368E3E}" presName="nodeFollowingNodes" presStyleLbl="node1" presStyleIdx="3" presStyleCnt="7">
        <dgm:presLayoutVars>
          <dgm:bulletEnabled val="1"/>
        </dgm:presLayoutVars>
      </dgm:prSet>
      <dgm:spPr/>
      <dgm:t>
        <a:bodyPr/>
        <a:lstStyle/>
        <a:p>
          <a:endParaRPr lang="pt-PT"/>
        </a:p>
      </dgm:t>
    </dgm:pt>
    <dgm:pt modelId="{818E67A2-4386-407A-AF66-8C43CE18A81E}" type="pres">
      <dgm:prSet presAssocID="{F2185E8F-2686-4CC4-A778-6720CF3BF147}" presName="nodeFollowingNodes" presStyleLbl="node1" presStyleIdx="4" presStyleCnt="7">
        <dgm:presLayoutVars>
          <dgm:bulletEnabled val="1"/>
        </dgm:presLayoutVars>
      </dgm:prSet>
      <dgm:spPr/>
      <dgm:t>
        <a:bodyPr/>
        <a:lstStyle/>
        <a:p>
          <a:endParaRPr lang="pt-PT"/>
        </a:p>
      </dgm:t>
    </dgm:pt>
    <dgm:pt modelId="{2E77A3BD-A961-47AE-BC66-99930EAEAC0B}" type="pres">
      <dgm:prSet presAssocID="{C3D435D8-0522-43F8-A80B-F152B3190710}" presName="nodeFollowingNodes" presStyleLbl="node1" presStyleIdx="5" presStyleCnt="7">
        <dgm:presLayoutVars>
          <dgm:bulletEnabled val="1"/>
        </dgm:presLayoutVars>
      </dgm:prSet>
      <dgm:spPr/>
      <dgm:t>
        <a:bodyPr/>
        <a:lstStyle/>
        <a:p>
          <a:endParaRPr lang="pt-PT"/>
        </a:p>
      </dgm:t>
    </dgm:pt>
    <dgm:pt modelId="{3DD6CFAD-E5C9-4A6F-9E91-D01B4120EC0A}" type="pres">
      <dgm:prSet presAssocID="{2DA4DA16-8A9A-4B08-8D11-672817681727}" presName="nodeFollowingNodes" presStyleLbl="node1" presStyleIdx="6" presStyleCnt="7">
        <dgm:presLayoutVars>
          <dgm:bulletEnabled val="1"/>
        </dgm:presLayoutVars>
      </dgm:prSet>
      <dgm:spPr/>
      <dgm:t>
        <a:bodyPr/>
        <a:lstStyle/>
        <a:p>
          <a:endParaRPr lang="pt-PT"/>
        </a:p>
      </dgm:t>
    </dgm:pt>
  </dgm:ptLst>
  <dgm:cxnLst>
    <dgm:cxn modelId="{9DD6E3DD-C32C-44BE-914D-6A26903B666D}" type="presOf" srcId="{52E5E8A2-F374-4D02-96FF-EED22AA3F851}" destId="{BB3B4C24-2BA5-4764-93A0-95A1DE7C86DA}" srcOrd="0" destOrd="0" presId="urn:microsoft.com/office/officeart/2005/8/layout/cycle3"/>
    <dgm:cxn modelId="{D7329FAF-19BC-40FC-93FB-DD8D4945F486}" srcId="{4D278032-D67C-4AE2-BF74-5CF8FFCE37FD}" destId="{C4548425-A20A-41C2-A7C9-DE2C05E237F0}" srcOrd="0" destOrd="0" parTransId="{1561C853-2502-4693-BC92-2A2265A1303B}" sibTransId="{917EAEDA-0136-48B9-ADA6-452B6F9D2B3F}"/>
    <dgm:cxn modelId="{4E3BDC9D-0BC8-4CE6-9171-99D2805D144B}" type="presOf" srcId="{C4548425-A20A-41C2-A7C9-DE2C05E237F0}" destId="{113A5442-54AD-4F94-A2CC-FAF11FCF4A22}" srcOrd="0" destOrd="0" presId="urn:microsoft.com/office/officeart/2005/8/layout/cycle3"/>
    <dgm:cxn modelId="{EC096B14-6B24-419E-B2F1-1EDAB56894FD}" type="presOf" srcId="{917EAEDA-0136-48B9-ADA6-452B6F9D2B3F}" destId="{01DA9D44-2514-4395-82CF-A35E5FD4A05C}" srcOrd="0" destOrd="0" presId="urn:microsoft.com/office/officeart/2005/8/layout/cycle3"/>
    <dgm:cxn modelId="{E1B7AEBC-A027-4D09-9DA4-1FBA35B353D2}" srcId="{4D278032-D67C-4AE2-BF74-5CF8FFCE37FD}" destId="{16084E7E-EAA7-428A-B74E-2362ED368E3E}" srcOrd="3" destOrd="0" parTransId="{FAD6AE92-E428-4B26-B8BB-E7C95153C754}" sibTransId="{2AC4AE75-2CB0-43AE-A56F-C904DC9878EB}"/>
    <dgm:cxn modelId="{C61C3201-0C6C-416B-845B-6C5318FF8C96}" type="presOf" srcId="{F2185E8F-2686-4CC4-A778-6720CF3BF147}" destId="{818E67A2-4386-407A-AF66-8C43CE18A81E}" srcOrd="0" destOrd="0" presId="urn:microsoft.com/office/officeart/2005/8/layout/cycle3"/>
    <dgm:cxn modelId="{9BDB261E-7E14-4ACC-9873-28FA8C3023D7}" srcId="{4D278032-D67C-4AE2-BF74-5CF8FFCE37FD}" destId="{E8E32543-BCE7-4418-9505-62B672606F73}" srcOrd="1" destOrd="0" parTransId="{E01E0121-56D1-4A22-8396-D54F8DC85F02}" sibTransId="{B7075CA6-A6EE-4989-A9F6-BE7C28330184}"/>
    <dgm:cxn modelId="{E578D653-D27F-4FE5-80BF-B7BE469EBB7C}" srcId="{4D278032-D67C-4AE2-BF74-5CF8FFCE37FD}" destId="{52E5E8A2-F374-4D02-96FF-EED22AA3F851}" srcOrd="2" destOrd="0" parTransId="{23E83BC7-212B-4586-8948-63D5DE67E228}" sibTransId="{766B038A-108E-40D8-834D-C0CEF37062BB}"/>
    <dgm:cxn modelId="{A008C8D2-1775-4579-9E5C-9C0A32215F26}" type="presOf" srcId="{4D278032-D67C-4AE2-BF74-5CF8FFCE37FD}" destId="{2709E088-B287-419C-B522-7CA3EAC74461}" srcOrd="0" destOrd="0" presId="urn:microsoft.com/office/officeart/2005/8/layout/cycle3"/>
    <dgm:cxn modelId="{CFAFA59A-05A1-46CB-91A4-5662634CD915}" srcId="{4D278032-D67C-4AE2-BF74-5CF8FFCE37FD}" destId="{2DA4DA16-8A9A-4B08-8D11-672817681727}" srcOrd="6" destOrd="0" parTransId="{2EC007CF-6E46-4C3F-9F2A-05F02C4A669F}" sibTransId="{7B333270-E8E4-48F2-85B3-239FF8731675}"/>
    <dgm:cxn modelId="{430ACE7B-EA21-4B78-AF4C-0A1FB76AC4EF}" type="presOf" srcId="{E8E32543-BCE7-4418-9505-62B672606F73}" destId="{AE2A4B7E-6F24-48C8-BEA7-982E5EA06181}" srcOrd="0" destOrd="0" presId="urn:microsoft.com/office/officeart/2005/8/layout/cycle3"/>
    <dgm:cxn modelId="{CFBCDE04-E6DA-4334-8D7F-A1E9DF2C2C9F}" type="presOf" srcId="{2DA4DA16-8A9A-4B08-8D11-672817681727}" destId="{3DD6CFAD-E5C9-4A6F-9E91-D01B4120EC0A}" srcOrd="0" destOrd="0" presId="urn:microsoft.com/office/officeart/2005/8/layout/cycle3"/>
    <dgm:cxn modelId="{92598F38-31F5-46B4-92AD-1CE51E528B0C}" srcId="{4D278032-D67C-4AE2-BF74-5CF8FFCE37FD}" destId="{F2185E8F-2686-4CC4-A778-6720CF3BF147}" srcOrd="4" destOrd="0" parTransId="{526CB3EC-9E4A-4EA4-82F2-3A0E01510AEA}" sibTransId="{09FAEC5C-F108-4B17-982C-F3D8A6A500D5}"/>
    <dgm:cxn modelId="{5C0D872B-1915-4489-9762-3E6D4897C947}" type="presOf" srcId="{16084E7E-EAA7-428A-B74E-2362ED368E3E}" destId="{30BF18C3-CB71-42C7-8A01-ACB58D0C0981}" srcOrd="0" destOrd="0" presId="urn:microsoft.com/office/officeart/2005/8/layout/cycle3"/>
    <dgm:cxn modelId="{9B3AFEB3-DD24-4B1D-AA6F-D38E50396431}" type="presOf" srcId="{C3D435D8-0522-43F8-A80B-F152B3190710}" destId="{2E77A3BD-A961-47AE-BC66-99930EAEAC0B}" srcOrd="0" destOrd="0" presId="urn:microsoft.com/office/officeart/2005/8/layout/cycle3"/>
    <dgm:cxn modelId="{771C5A1C-6638-49FE-88CA-811628F9E40B}" srcId="{4D278032-D67C-4AE2-BF74-5CF8FFCE37FD}" destId="{C3D435D8-0522-43F8-A80B-F152B3190710}" srcOrd="5" destOrd="0" parTransId="{B0DB3211-6DD5-4F93-B25C-0F86E8F92A34}" sibTransId="{1ECA7BE3-F285-42B0-96E2-F020B8DD7119}"/>
    <dgm:cxn modelId="{801FE307-3973-42FB-A28A-CC8D02A28795}" type="presParOf" srcId="{2709E088-B287-419C-B522-7CA3EAC74461}" destId="{C3179AC9-4C36-4D88-BE71-4FC6A31CD8E9}" srcOrd="0" destOrd="0" presId="urn:microsoft.com/office/officeart/2005/8/layout/cycle3"/>
    <dgm:cxn modelId="{5418BF3A-4959-42EC-BEA1-56B3CE0927F0}" type="presParOf" srcId="{C3179AC9-4C36-4D88-BE71-4FC6A31CD8E9}" destId="{113A5442-54AD-4F94-A2CC-FAF11FCF4A22}" srcOrd="0" destOrd="0" presId="urn:microsoft.com/office/officeart/2005/8/layout/cycle3"/>
    <dgm:cxn modelId="{0F195382-A929-47D6-ADC4-A2057F5C75EE}" type="presParOf" srcId="{C3179AC9-4C36-4D88-BE71-4FC6A31CD8E9}" destId="{01DA9D44-2514-4395-82CF-A35E5FD4A05C}" srcOrd="1" destOrd="0" presId="urn:microsoft.com/office/officeart/2005/8/layout/cycle3"/>
    <dgm:cxn modelId="{E8AC6A26-619E-4E3A-99F2-FE3A678DE77E}" type="presParOf" srcId="{C3179AC9-4C36-4D88-BE71-4FC6A31CD8E9}" destId="{AE2A4B7E-6F24-48C8-BEA7-982E5EA06181}" srcOrd="2" destOrd="0" presId="urn:microsoft.com/office/officeart/2005/8/layout/cycle3"/>
    <dgm:cxn modelId="{8F100738-EF9C-4DE6-837B-E5DFDB5A3D98}" type="presParOf" srcId="{C3179AC9-4C36-4D88-BE71-4FC6A31CD8E9}" destId="{BB3B4C24-2BA5-4764-93A0-95A1DE7C86DA}" srcOrd="3" destOrd="0" presId="urn:microsoft.com/office/officeart/2005/8/layout/cycle3"/>
    <dgm:cxn modelId="{AFCD132F-7276-4469-8F58-5706D7112FFB}" type="presParOf" srcId="{C3179AC9-4C36-4D88-BE71-4FC6A31CD8E9}" destId="{30BF18C3-CB71-42C7-8A01-ACB58D0C0981}" srcOrd="4" destOrd="0" presId="urn:microsoft.com/office/officeart/2005/8/layout/cycle3"/>
    <dgm:cxn modelId="{7C96007F-49A6-441F-87E9-39D02987E079}" type="presParOf" srcId="{C3179AC9-4C36-4D88-BE71-4FC6A31CD8E9}" destId="{818E67A2-4386-407A-AF66-8C43CE18A81E}" srcOrd="5" destOrd="0" presId="urn:microsoft.com/office/officeart/2005/8/layout/cycle3"/>
    <dgm:cxn modelId="{5F2768DE-48E0-4D36-8690-9F06D707BEE7}" type="presParOf" srcId="{C3179AC9-4C36-4D88-BE71-4FC6A31CD8E9}" destId="{2E77A3BD-A961-47AE-BC66-99930EAEAC0B}" srcOrd="6" destOrd="0" presId="urn:microsoft.com/office/officeart/2005/8/layout/cycle3"/>
    <dgm:cxn modelId="{3C44F199-3058-4A0E-859B-6EA336308C4F}" type="presParOf" srcId="{C3179AC9-4C36-4D88-BE71-4FC6A31CD8E9}" destId="{3DD6CFAD-E5C9-4A6F-9E91-D01B4120EC0A}" srcOrd="7"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0666A9-ED34-4E67-9A4A-30580A9F2332}" type="doc">
      <dgm:prSet loTypeId="urn:microsoft.com/office/officeart/2005/8/layout/radial3" loCatId="cycle" qsTypeId="urn:microsoft.com/office/officeart/2005/8/quickstyle/simple5" qsCatId="simple" csTypeId="urn:microsoft.com/office/officeart/2005/8/colors/accent1_5" csCatId="accent1" phldr="1"/>
      <dgm:spPr/>
      <dgm:t>
        <a:bodyPr/>
        <a:lstStyle/>
        <a:p>
          <a:endParaRPr lang="pt-PT"/>
        </a:p>
      </dgm:t>
    </dgm:pt>
    <dgm:pt modelId="{738FDAE8-4038-47F8-933C-2DE0A832656D}">
      <dgm:prSet phldrT="[Texto]" custT="1">
        <dgm:style>
          <a:lnRef idx="1">
            <a:schemeClr val="accent6"/>
          </a:lnRef>
          <a:fillRef idx="3">
            <a:schemeClr val="accent6"/>
          </a:fillRef>
          <a:effectRef idx="2">
            <a:schemeClr val="accent6"/>
          </a:effectRef>
          <a:fontRef idx="minor">
            <a:schemeClr val="lt1"/>
          </a:fontRef>
        </dgm:style>
      </dgm:prSet>
      <dgm:spPr/>
      <dgm:t>
        <a:bodyPr/>
        <a:lstStyle/>
        <a:p>
          <a:pPr>
            <a:lnSpc>
              <a:spcPct val="100000"/>
            </a:lnSpc>
            <a:spcAft>
              <a:spcPts val="0"/>
            </a:spcAft>
          </a:pPr>
          <a:r>
            <a:rPr lang="pt-PT" sz="2400" b="1" noProof="0" dirty="0" smtClean="0">
              <a:solidFill>
                <a:schemeClr val="bg1">
                  <a:lumMod val="95000"/>
                </a:schemeClr>
              </a:solidFill>
            </a:rPr>
            <a:t>Projecto</a:t>
          </a:r>
        </a:p>
      </dgm:t>
    </dgm:pt>
    <dgm:pt modelId="{72675783-4B6E-4B58-8224-8218298C3644}" type="parTrans" cxnId="{6713302A-04B2-432F-B3D5-DBCF0782DA25}">
      <dgm:prSet/>
      <dgm:spPr/>
      <dgm:t>
        <a:bodyPr/>
        <a:lstStyle/>
        <a:p>
          <a:endParaRPr lang="pt-PT" sz="1600" noProof="0">
            <a:solidFill>
              <a:schemeClr val="bg1"/>
            </a:solidFill>
          </a:endParaRPr>
        </a:p>
      </dgm:t>
    </dgm:pt>
    <dgm:pt modelId="{503E1766-9B10-4830-BF4E-D8C37DA9AD89}" type="sibTrans" cxnId="{6713302A-04B2-432F-B3D5-DBCF0782DA25}">
      <dgm:prSet/>
      <dgm:spPr/>
      <dgm:t>
        <a:bodyPr/>
        <a:lstStyle/>
        <a:p>
          <a:endParaRPr lang="pt-PT" sz="1600" noProof="0">
            <a:solidFill>
              <a:schemeClr val="bg1"/>
            </a:solidFill>
          </a:endParaRPr>
        </a:p>
      </dgm:t>
    </dgm:pt>
    <dgm:pt modelId="{A3C29F9F-F210-46BB-B1A4-305306495B24}">
      <dgm:prSet phldrT="[Texto]" custT="1"/>
      <dgm:spPr>
        <a:scene3d>
          <a:camera prst="orthographicFront" fov="0">
            <a:rot lat="0" lon="0" rev="0"/>
          </a:camera>
          <a:lightRig rig="glow" dir="t">
            <a:rot lat="0" lon="0" rev="6360000"/>
          </a:lightRig>
        </a:scene3d>
        <a:sp3d contourW="1000" prstMaterial="flat">
          <a:bevelT w="95250" h="101600"/>
          <a:bevelB prst="relaxedInset"/>
          <a:contourClr>
            <a:schemeClr val="accent1">
              <a:shade val="80000"/>
              <a:alpha val="50000"/>
              <a:hueOff val="5"/>
              <a:satOff val="-145"/>
              <a:lumOff val="919"/>
              <a:alphaOff val="6000"/>
              <a:satMod val="300000"/>
            </a:schemeClr>
          </a:contourClr>
        </a:sp3d>
      </dgm:spPr>
      <dgm:t>
        <a:bodyPr/>
        <a:lstStyle/>
        <a:p>
          <a:pPr algn="ctr"/>
          <a:r>
            <a:rPr lang="pt-PT" sz="1800" b="0" noProof="0" dirty="0" smtClean="0">
              <a:solidFill>
                <a:schemeClr val="bg1">
                  <a:lumMod val="95000"/>
                </a:schemeClr>
              </a:solidFill>
            </a:rPr>
            <a:t>Disciplina 1</a:t>
          </a:r>
          <a:endParaRPr lang="pt-PT" sz="1800" b="0" noProof="0" dirty="0">
            <a:solidFill>
              <a:schemeClr val="bg1">
                <a:lumMod val="95000"/>
              </a:schemeClr>
            </a:solidFill>
          </a:endParaRPr>
        </a:p>
      </dgm:t>
    </dgm:pt>
    <dgm:pt modelId="{C75DFB5A-53D8-435D-952E-19AEB32BEFBB}" type="parTrans" cxnId="{A99E8DA9-3CB3-4B4D-80B8-68F8D2EA6DE4}">
      <dgm:prSet/>
      <dgm:spPr/>
      <dgm:t>
        <a:bodyPr/>
        <a:lstStyle/>
        <a:p>
          <a:endParaRPr lang="pt-PT" sz="1600" noProof="0">
            <a:solidFill>
              <a:schemeClr val="bg1"/>
            </a:solidFill>
          </a:endParaRPr>
        </a:p>
      </dgm:t>
    </dgm:pt>
    <dgm:pt modelId="{8F14E245-1A44-400F-BB0C-A41B05320D05}" type="sibTrans" cxnId="{A99E8DA9-3CB3-4B4D-80B8-68F8D2EA6DE4}">
      <dgm:prSet/>
      <dgm:spPr/>
      <dgm:t>
        <a:bodyPr/>
        <a:lstStyle/>
        <a:p>
          <a:endParaRPr lang="pt-PT" sz="1600" noProof="0">
            <a:solidFill>
              <a:schemeClr val="bg1"/>
            </a:solidFill>
          </a:endParaRPr>
        </a:p>
      </dgm:t>
    </dgm:pt>
    <dgm:pt modelId="{A284341A-447F-4926-A87E-DC87F7D521A3}">
      <dgm:prSet phldrT="[Texto]" custT="1"/>
      <dgm:spPr>
        <a:scene3d>
          <a:camera prst="orthographicFront" fov="0">
            <a:rot lat="0" lon="0" rev="0"/>
          </a:camera>
          <a:lightRig rig="glow" dir="t">
            <a:rot lat="0" lon="0" rev="6360000"/>
          </a:lightRig>
        </a:scene3d>
        <a:sp3d contourW="1000" prstMaterial="flat">
          <a:bevelT w="95250" h="101600"/>
          <a:bevelB prst="relaxedInset"/>
          <a:contourClr>
            <a:schemeClr val="accent1">
              <a:shade val="80000"/>
              <a:alpha val="50000"/>
              <a:hueOff val="9"/>
              <a:satOff val="-291"/>
              <a:lumOff val="1839"/>
              <a:alphaOff val="12000"/>
              <a:satMod val="300000"/>
            </a:schemeClr>
          </a:contourClr>
        </a:sp3d>
      </dgm:spPr>
      <dgm:t>
        <a:bodyPr/>
        <a:lstStyle/>
        <a:p>
          <a:r>
            <a:rPr lang="pt-PT" sz="1800" b="0" noProof="0" dirty="0" smtClean="0">
              <a:solidFill>
                <a:schemeClr val="bg1">
                  <a:lumMod val="95000"/>
                </a:schemeClr>
              </a:solidFill>
            </a:rPr>
            <a:t>Disciplina 2</a:t>
          </a:r>
          <a:endParaRPr lang="pt-PT" sz="1800" b="0" noProof="0" dirty="0">
            <a:solidFill>
              <a:schemeClr val="bg1">
                <a:lumMod val="95000"/>
              </a:schemeClr>
            </a:solidFill>
          </a:endParaRPr>
        </a:p>
      </dgm:t>
    </dgm:pt>
    <dgm:pt modelId="{84E2DC8E-0727-43AD-81FE-455514E4441A}" type="parTrans" cxnId="{106E7E84-60DB-44AC-8C82-FEEDD2F17180}">
      <dgm:prSet/>
      <dgm:spPr/>
      <dgm:t>
        <a:bodyPr/>
        <a:lstStyle/>
        <a:p>
          <a:endParaRPr lang="pt-PT" sz="1600" noProof="0">
            <a:solidFill>
              <a:schemeClr val="bg1"/>
            </a:solidFill>
          </a:endParaRPr>
        </a:p>
      </dgm:t>
    </dgm:pt>
    <dgm:pt modelId="{3999BFF8-C3FD-46FD-A0A1-FF3ED2CBD2F9}" type="sibTrans" cxnId="{106E7E84-60DB-44AC-8C82-FEEDD2F17180}">
      <dgm:prSet/>
      <dgm:spPr/>
      <dgm:t>
        <a:bodyPr/>
        <a:lstStyle/>
        <a:p>
          <a:endParaRPr lang="pt-PT" sz="1600" noProof="0">
            <a:solidFill>
              <a:schemeClr val="bg1"/>
            </a:solidFill>
          </a:endParaRPr>
        </a:p>
      </dgm:t>
    </dgm:pt>
    <dgm:pt modelId="{CBF61F50-35BC-4DA9-AFB9-44C92A18E46D}">
      <dgm:prSet phldrT="[Texto]" custT="1"/>
      <dgm:spPr>
        <a:scene3d>
          <a:camera prst="orthographicFront" fov="0">
            <a:rot lat="0" lon="0" rev="0"/>
          </a:camera>
          <a:lightRig rig="glow" dir="t">
            <a:rot lat="0" lon="0" rev="6360000"/>
          </a:lightRig>
        </a:scene3d>
        <a:sp3d contourW="1000" prstMaterial="flat">
          <a:bevelT w="95250" h="101600"/>
          <a:bevelB prst="relaxedInset"/>
          <a:contourClr>
            <a:schemeClr val="accent1">
              <a:shade val="80000"/>
              <a:alpha val="50000"/>
              <a:hueOff val="14"/>
              <a:satOff val="-436"/>
              <a:lumOff val="2758"/>
              <a:alphaOff val="18000"/>
              <a:satMod val="300000"/>
            </a:schemeClr>
          </a:contourClr>
        </a:sp3d>
      </dgm:spPr>
      <dgm:t>
        <a:bodyPr/>
        <a:lstStyle/>
        <a:p>
          <a:r>
            <a:rPr lang="pt-PT" sz="1800" b="0" noProof="0" dirty="0" smtClean="0">
              <a:solidFill>
                <a:schemeClr val="bg1">
                  <a:lumMod val="95000"/>
                </a:schemeClr>
              </a:solidFill>
            </a:rPr>
            <a:t>Disciplina 3</a:t>
          </a:r>
          <a:endParaRPr lang="pt-PT" sz="1800" b="0" noProof="0" dirty="0">
            <a:solidFill>
              <a:schemeClr val="bg1">
                <a:lumMod val="95000"/>
              </a:schemeClr>
            </a:solidFill>
          </a:endParaRPr>
        </a:p>
      </dgm:t>
    </dgm:pt>
    <dgm:pt modelId="{FEC4DAF7-6EDD-4DB2-ACBC-AFE84829EC68}" type="parTrans" cxnId="{52A49248-700E-42DB-8ED2-682E1BF58C01}">
      <dgm:prSet/>
      <dgm:spPr/>
      <dgm:t>
        <a:bodyPr/>
        <a:lstStyle/>
        <a:p>
          <a:endParaRPr lang="pt-PT" sz="1600" noProof="0">
            <a:solidFill>
              <a:schemeClr val="bg1"/>
            </a:solidFill>
          </a:endParaRPr>
        </a:p>
      </dgm:t>
    </dgm:pt>
    <dgm:pt modelId="{03ED6624-53A3-48FE-8B51-ED2F98669701}" type="sibTrans" cxnId="{52A49248-700E-42DB-8ED2-682E1BF58C01}">
      <dgm:prSet/>
      <dgm:spPr/>
      <dgm:t>
        <a:bodyPr/>
        <a:lstStyle/>
        <a:p>
          <a:endParaRPr lang="pt-PT" sz="1600" noProof="0">
            <a:solidFill>
              <a:schemeClr val="bg1"/>
            </a:solidFill>
          </a:endParaRPr>
        </a:p>
      </dgm:t>
    </dgm:pt>
    <dgm:pt modelId="{4BAF061F-09CB-473B-BE8A-C8883E9D7900}">
      <dgm:prSet phldrT="[Texto]" custT="1"/>
      <dgm:spPr>
        <a:scene3d>
          <a:camera prst="orthographicFront" fov="0">
            <a:rot lat="0" lon="0" rev="0"/>
          </a:camera>
          <a:lightRig rig="glow" dir="t">
            <a:rot lat="0" lon="0" rev="6360000"/>
          </a:lightRig>
        </a:scene3d>
        <a:sp3d contourW="1000" prstMaterial="flat">
          <a:bevelT w="95250" h="101600"/>
          <a:bevelB prst="relaxedInset"/>
          <a:contourClr>
            <a:schemeClr val="accent1">
              <a:shade val="80000"/>
              <a:alpha val="50000"/>
              <a:hueOff val="18"/>
              <a:satOff val="-582"/>
              <a:lumOff val="3678"/>
              <a:alphaOff val="24000"/>
              <a:satMod val="300000"/>
            </a:schemeClr>
          </a:contourClr>
        </a:sp3d>
      </dgm:spPr>
      <dgm:t>
        <a:bodyPr/>
        <a:lstStyle/>
        <a:p>
          <a:r>
            <a:rPr lang="pt-PT" sz="1800" b="0" noProof="0" dirty="0" smtClean="0">
              <a:solidFill>
                <a:schemeClr val="bg1">
                  <a:lumMod val="95000"/>
                </a:schemeClr>
              </a:solidFill>
            </a:rPr>
            <a:t>Disciplina 4</a:t>
          </a:r>
        </a:p>
      </dgm:t>
    </dgm:pt>
    <dgm:pt modelId="{4D71BA84-2A66-4405-A185-D05113FC761D}" type="parTrans" cxnId="{D4EC87AA-40B1-4639-8BDE-403D38FFBBE6}">
      <dgm:prSet/>
      <dgm:spPr/>
      <dgm:t>
        <a:bodyPr/>
        <a:lstStyle/>
        <a:p>
          <a:endParaRPr lang="pt-PT" sz="1600" noProof="0">
            <a:solidFill>
              <a:schemeClr val="bg1"/>
            </a:solidFill>
          </a:endParaRPr>
        </a:p>
      </dgm:t>
    </dgm:pt>
    <dgm:pt modelId="{3F603FBF-A8D8-431C-942C-2F8587FD42F0}" type="sibTrans" cxnId="{D4EC87AA-40B1-4639-8BDE-403D38FFBBE6}">
      <dgm:prSet/>
      <dgm:spPr/>
      <dgm:t>
        <a:bodyPr/>
        <a:lstStyle/>
        <a:p>
          <a:endParaRPr lang="pt-PT" sz="1600" noProof="0">
            <a:solidFill>
              <a:schemeClr val="bg1"/>
            </a:solidFill>
          </a:endParaRPr>
        </a:p>
      </dgm:t>
    </dgm:pt>
    <dgm:pt modelId="{3FD0B830-A126-42B0-B02F-E44387D49006}">
      <dgm:prSet custT="1"/>
      <dgm:spPr>
        <a:scene3d>
          <a:camera prst="orthographicFront" fov="0">
            <a:rot lat="0" lon="0" rev="0"/>
          </a:camera>
          <a:lightRig rig="glow" dir="t">
            <a:rot lat="0" lon="0" rev="6360000"/>
          </a:lightRig>
        </a:scene3d>
        <a:sp3d contourW="1000" prstMaterial="flat">
          <a:bevelT w="95250" h="101600"/>
          <a:bevelB prst="relaxedInset"/>
          <a:contourClr>
            <a:schemeClr val="accent1">
              <a:shade val="80000"/>
              <a:alpha val="50000"/>
              <a:hueOff val="23"/>
              <a:satOff val="-727"/>
              <a:lumOff val="4597"/>
              <a:alphaOff val="30000"/>
              <a:satMod val="300000"/>
            </a:schemeClr>
          </a:contourClr>
        </a:sp3d>
      </dgm:spPr>
      <dgm:t>
        <a:bodyPr/>
        <a:lstStyle/>
        <a:p>
          <a:r>
            <a:rPr lang="pt-PT" sz="1600" b="0" noProof="0" dirty="0" smtClean="0">
              <a:solidFill>
                <a:schemeClr val="bg1">
                  <a:lumMod val="95000"/>
                </a:schemeClr>
              </a:solidFill>
            </a:rPr>
            <a:t>Disciplina A</a:t>
          </a:r>
          <a:endParaRPr lang="pt-PT" sz="1600" b="0" noProof="0" dirty="0">
            <a:solidFill>
              <a:schemeClr val="bg1">
                <a:lumMod val="95000"/>
              </a:schemeClr>
            </a:solidFill>
          </a:endParaRPr>
        </a:p>
      </dgm:t>
    </dgm:pt>
    <dgm:pt modelId="{D6307457-EFD5-44A9-BCC8-03EA8D1BD362}" type="sibTrans" cxnId="{B0B26678-D998-437C-8EB7-C16D952BC923}">
      <dgm:prSet/>
      <dgm:spPr/>
      <dgm:t>
        <a:bodyPr/>
        <a:lstStyle/>
        <a:p>
          <a:endParaRPr lang="pt-PT" sz="1600" noProof="0">
            <a:solidFill>
              <a:schemeClr val="bg1"/>
            </a:solidFill>
          </a:endParaRPr>
        </a:p>
      </dgm:t>
    </dgm:pt>
    <dgm:pt modelId="{2DB3798C-47BB-44AE-A08E-2F02255CDA90}" type="parTrans" cxnId="{B0B26678-D998-437C-8EB7-C16D952BC923}">
      <dgm:prSet/>
      <dgm:spPr/>
      <dgm:t>
        <a:bodyPr/>
        <a:lstStyle/>
        <a:p>
          <a:endParaRPr lang="pt-PT" sz="1600" noProof="0">
            <a:solidFill>
              <a:schemeClr val="bg1"/>
            </a:solidFill>
          </a:endParaRPr>
        </a:p>
      </dgm:t>
    </dgm:pt>
    <dgm:pt modelId="{EB1D4A4E-AD40-4FE4-8249-89C294C24D5F}">
      <dgm:prSet phldrT="[Texto]" custT="1"/>
      <dgm:spPr>
        <a:solidFill>
          <a:srgbClr val="918485">
            <a:alpha val="50196"/>
          </a:srgb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r>
            <a:rPr lang="pt-PT" sz="1800" b="0" noProof="0" dirty="0" smtClean="0">
              <a:solidFill>
                <a:schemeClr val="bg1">
                  <a:lumMod val="95000"/>
                </a:schemeClr>
              </a:solidFill>
            </a:rPr>
            <a:t>Empresa</a:t>
          </a:r>
        </a:p>
      </dgm:t>
    </dgm:pt>
    <dgm:pt modelId="{F0A34F78-7514-497F-B07C-9209433820EF}" type="parTrans" cxnId="{D7DD875D-E180-442D-880C-0141E02D1BDE}">
      <dgm:prSet/>
      <dgm:spPr/>
      <dgm:t>
        <a:bodyPr/>
        <a:lstStyle/>
        <a:p>
          <a:endParaRPr lang="pt-PT"/>
        </a:p>
      </dgm:t>
    </dgm:pt>
    <dgm:pt modelId="{CA86629A-79C2-47C6-AA72-823F19BCE08E}" type="sibTrans" cxnId="{D7DD875D-E180-442D-880C-0141E02D1BDE}">
      <dgm:prSet/>
      <dgm:spPr/>
      <dgm:t>
        <a:bodyPr/>
        <a:lstStyle/>
        <a:p>
          <a:endParaRPr lang="pt-PT"/>
        </a:p>
      </dgm:t>
    </dgm:pt>
    <dgm:pt modelId="{0F8FEE0C-9D9D-4F6E-B65D-9850B9EA5A33}" type="pres">
      <dgm:prSet presAssocID="{F70666A9-ED34-4E67-9A4A-30580A9F2332}" presName="composite" presStyleCnt="0">
        <dgm:presLayoutVars>
          <dgm:chMax val="1"/>
          <dgm:dir/>
          <dgm:resizeHandles val="exact"/>
        </dgm:presLayoutVars>
      </dgm:prSet>
      <dgm:spPr/>
      <dgm:t>
        <a:bodyPr/>
        <a:lstStyle/>
        <a:p>
          <a:endParaRPr lang="pt-PT"/>
        </a:p>
      </dgm:t>
    </dgm:pt>
    <dgm:pt modelId="{A6974B3A-E934-4A57-B362-5AFB06BB7FCE}" type="pres">
      <dgm:prSet presAssocID="{F70666A9-ED34-4E67-9A4A-30580A9F2332}" presName="radial" presStyleCnt="0">
        <dgm:presLayoutVars>
          <dgm:animLvl val="ctr"/>
        </dgm:presLayoutVars>
      </dgm:prSet>
      <dgm:spPr>
        <a:scene3d>
          <a:camera prst="orthographicFront"/>
          <a:lightRig rig="threePt" dir="t"/>
        </a:scene3d>
        <a:sp3d>
          <a:bevelB prst="relaxedInset"/>
        </a:sp3d>
      </dgm:spPr>
      <dgm:t>
        <a:bodyPr/>
        <a:lstStyle/>
        <a:p>
          <a:endParaRPr lang="pt-PT"/>
        </a:p>
      </dgm:t>
    </dgm:pt>
    <dgm:pt modelId="{DEF8834C-1E83-453E-A65D-C9CEF39635B5}" type="pres">
      <dgm:prSet presAssocID="{738FDAE8-4038-47F8-933C-2DE0A832656D}" presName="centerShape" presStyleLbl="vennNode1" presStyleIdx="0" presStyleCnt="7" custScaleX="91929" custScaleY="81733" custLinFactNeighborX="2783" custLinFactNeighborY="-11356"/>
      <dgm:spPr/>
      <dgm:t>
        <a:bodyPr/>
        <a:lstStyle/>
        <a:p>
          <a:endParaRPr lang="pt-PT"/>
        </a:p>
      </dgm:t>
    </dgm:pt>
    <dgm:pt modelId="{6FEE57C2-66EE-4DA3-A63D-BF2991A37B9A}" type="pres">
      <dgm:prSet presAssocID="{A3C29F9F-F210-46BB-B1A4-305306495B24}" presName="node" presStyleLbl="vennNode1" presStyleIdx="1" presStyleCnt="7" custScaleX="105577" custScaleY="95207" custRadScaleRad="87596" custRadScaleInc="2631">
        <dgm:presLayoutVars>
          <dgm:bulletEnabled val="1"/>
        </dgm:presLayoutVars>
      </dgm:prSet>
      <dgm:spPr/>
      <dgm:t>
        <a:bodyPr/>
        <a:lstStyle/>
        <a:p>
          <a:endParaRPr lang="pt-PT"/>
        </a:p>
      </dgm:t>
    </dgm:pt>
    <dgm:pt modelId="{D81C1BCF-A363-4A99-BAAE-75FB938A26F4}" type="pres">
      <dgm:prSet presAssocID="{A284341A-447F-4926-A87E-DC87F7D521A3}" presName="node" presStyleLbl="vennNode1" presStyleIdx="2" presStyleCnt="7" custScaleX="108141" custScaleY="98982" custRadScaleRad="80759" custRadScaleInc="6721">
        <dgm:presLayoutVars>
          <dgm:bulletEnabled val="1"/>
        </dgm:presLayoutVars>
      </dgm:prSet>
      <dgm:spPr/>
      <dgm:t>
        <a:bodyPr/>
        <a:lstStyle/>
        <a:p>
          <a:endParaRPr lang="pt-PT"/>
        </a:p>
      </dgm:t>
    </dgm:pt>
    <dgm:pt modelId="{30348C06-815C-4A7C-AD5F-AC5522D12C47}" type="pres">
      <dgm:prSet presAssocID="{CBF61F50-35BC-4DA9-AFB9-44C92A18E46D}" presName="node" presStyleLbl="vennNode1" presStyleIdx="3" presStyleCnt="7" custScaleX="102604" custScaleY="99066" custRadScaleRad="50030" custRadScaleInc="41062">
        <dgm:presLayoutVars>
          <dgm:bulletEnabled val="1"/>
        </dgm:presLayoutVars>
      </dgm:prSet>
      <dgm:spPr/>
      <dgm:t>
        <a:bodyPr/>
        <a:lstStyle/>
        <a:p>
          <a:endParaRPr lang="pt-PT"/>
        </a:p>
      </dgm:t>
    </dgm:pt>
    <dgm:pt modelId="{896180C7-DBF6-4B97-B924-A0A90072293F}" type="pres">
      <dgm:prSet presAssocID="{4BAF061F-09CB-473B-BE8A-C8883E9D7900}" presName="node" presStyleLbl="vennNode1" presStyleIdx="4" presStyleCnt="7" custScaleX="103358" custScaleY="97618" custRadScaleRad="60986" custRadScaleInc="103194">
        <dgm:presLayoutVars>
          <dgm:bulletEnabled val="1"/>
        </dgm:presLayoutVars>
      </dgm:prSet>
      <dgm:spPr/>
      <dgm:t>
        <a:bodyPr/>
        <a:lstStyle/>
        <a:p>
          <a:endParaRPr lang="pt-PT"/>
        </a:p>
      </dgm:t>
    </dgm:pt>
    <dgm:pt modelId="{C8D13A91-A00F-43D6-9B2D-E38F6D07BE2F}" type="pres">
      <dgm:prSet presAssocID="{EB1D4A4E-AD40-4FE4-8249-89C294C24D5F}" presName="node" presStyleLbl="vennNode1" presStyleIdx="5" presStyleCnt="7" custRadScaleRad="92454" custRadScaleInc="108668">
        <dgm:presLayoutVars>
          <dgm:bulletEnabled val="1"/>
        </dgm:presLayoutVars>
      </dgm:prSet>
      <dgm:spPr/>
      <dgm:t>
        <a:bodyPr/>
        <a:lstStyle/>
        <a:p>
          <a:endParaRPr lang="pt-PT"/>
        </a:p>
      </dgm:t>
    </dgm:pt>
    <dgm:pt modelId="{C091A32B-E0E0-49A3-A431-1D2F7AA549D0}" type="pres">
      <dgm:prSet presAssocID="{3FD0B830-A126-42B0-B02F-E44387D49006}" presName="node" presStyleLbl="vennNode1" presStyleIdx="6" presStyleCnt="7" custScaleX="95328" custScaleY="84792" custRadScaleRad="141695" custRadScaleInc="-272919">
        <dgm:presLayoutVars>
          <dgm:bulletEnabled val="1"/>
        </dgm:presLayoutVars>
      </dgm:prSet>
      <dgm:spPr/>
      <dgm:t>
        <a:bodyPr/>
        <a:lstStyle/>
        <a:p>
          <a:endParaRPr lang="pt-PT"/>
        </a:p>
      </dgm:t>
    </dgm:pt>
  </dgm:ptLst>
  <dgm:cxnLst>
    <dgm:cxn modelId="{DD28D7BD-9F73-40C7-9F03-8F427A9EC4B5}" type="presOf" srcId="{EB1D4A4E-AD40-4FE4-8249-89C294C24D5F}" destId="{C8D13A91-A00F-43D6-9B2D-E38F6D07BE2F}" srcOrd="0" destOrd="0" presId="urn:microsoft.com/office/officeart/2005/8/layout/radial3"/>
    <dgm:cxn modelId="{E494A9C5-160A-4A18-A113-89B9E7F888F9}" type="presOf" srcId="{CBF61F50-35BC-4DA9-AFB9-44C92A18E46D}" destId="{30348C06-815C-4A7C-AD5F-AC5522D12C47}" srcOrd="0" destOrd="0" presId="urn:microsoft.com/office/officeart/2005/8/layout/radial3"/>
    <dgm:cxn modelId="{D4EC87AA-40B1-4639-8BDE-403D38FFBBE6}" srcId="{738FDAE8-4038-47F8-933C-2DE0A832656D}" destId="{4BAF061F-09CB-473B-BE8A-C8883E9D7900}" srcOrd="3" destOrd="0" parTransId="{4D71BA84-2A66-4405-A185-D05113FC761D}" sibTransId="{3F603FBF-A8D8-431C-942C-2F8587FD42F0}"/>
    <dgm:cxn modelId="{6713302A-04B2-432F-B3D5-DBCF0782DA25}" srcId="{F70666A9-ED34-4E67-9A4A-30580A9F2332}" destId="{738FDAE8-4038-47F8-933C-2DE0A832656D}" srcOrd="0" destOrd="0" parTransId="{72675783-4B6E-4B58-8224-8218298C3644}" sibTransId="{503E1766-9B10-4830-BF4E-D8C37DA9AD89}"/>
    <dgm:cxn modelId="{D7DD875D-E180-442D-880C-0141E02D1BDE}" srcId="{738FDAE8-4038-47F8-933C-2DE0A832656D}" destId="{EB1D4A4E-AD40-4FE4-8249-89C294C24D5F}" srcOrd="4" destOrd="0" parTransId="{F0A34F78-7514-497F-B07C-9209433820EF}" sibTransId="{CA86629A-79C2-47C6-AA72-823F19BCE08E}"/>
    <dgm:cxn modelId="{B58A010F-6711-4362-BF4F-81E33507EE4B}" type="presOf" srcId="{A3C29F9F-F210-46BB-B1A4-305306495B24}" destId="{6FEE57C2-66EE-4DA3-A63D-BF2991A37B9A}" srcOrd="0" destOrd="0" presId="urn:microsoft.com/office/officeart/2005/8/layout/radial3"/>
    <dgm:cxn modelId="{106E7E84-60DB-44AC-8C82-FEEDD2F17180}" srcId="{738FDAE8-4038-47F8-933C-2DE0A832656D}" destId="{A284341A-447F-4926-A87E-DC87F7D521A3}" srcOrd="1" destOrd="0" parTransId="{84E2DC8E-0727-43AD-81FE-455514E4441A}" sibTransId="{3999BFF8-C3FD-46FD-A0A1-FF3ED2CBD2F9}"/>
    <dgm:cxn modelId="{E1C2A7DA-D312-4C16-825E-CB5C31B47E27}" type="presOf" srcId="{F70666A9-ED34-4E67-9A4A-30580A9F2332}" destId="{0F8FEE0C-9D9D-4F6E-B65D-9850B9EA5A33}" srcOrd="0" destOrd="0" presId="urn:microsoft.com/office/officeart/2005/8/layout/radial3"/>
    <dgm:cxn modelId="{A99E8DA9-3CB3-4B4D-80B8-68F8D2EA6DE4}" srcId="{738FDAE8-4038-47F8-933C-2DE0A832656D}" destId="{A3C29F9F-F210-46BB-B1A4-305306495B24}" srcOrd="0" destOrd="0" parTransId="{C75DFB5A-53D8-435D-952E-19AEB32BEFBB}" sibTransId="{8F14E245-1A44-400F-BB0C-A41B05320D05}"/>
    <dgm:cxn modelId="{33B096FA-EFE3-4BCF-899B-654B28E8D2A3}" type="presOf" srcId="{738FDAE8-4038-47F8-933C-2DE0A832656D}" destId="{DEF8834C-1E83-453E-A65D-C9CEF39635B5}" srcOrd="0" destOrd="0" presId="urn:microsoft.com/office/officeart/2005/8/layout/radial3"/>
    <dgm:cxn modelId="{EF947176-4CDB-4B34-B093-12F53D72C85A}" type="presOf" srcId="{4BAF061F-09CB-473B-BE8A-C8883E9D7900}" destId="{896180C7-DBF6-4B97-B924-A0A90072293F}" srcOrd="0" destOrd="0" presId="urn:microsoft.com/office/officeart/2005/8/layout/radial3"/>
    <dgm:cxn modelId="{50130B94-38D9-4BE2-968C-4E414AF38B67}" type="presOf" srcId="{3FD0B830-A126-42B0-B02F-E44387D49006}" destId="{C091A32B-E0E0-49A3-A431-1D2F7AA549D0}" srcOrd="0" destOrd="0" presId="urn:microsoft.com/office/officeart/2005/8/layout/radial3"/>
    <dgm:cxn modelId="{B0B26678-D998-437C-8EB7-C16D952BC923}" srcId="{738FDAE8-4038-47F8-933C-2DE0A832656D}" destId="{3FD0B830-A126-42B0-B02F-E44387D49006}" srcOrd="5" destOrd="0" parTransId="{2DB3798C-47BB-44AE-A08E-2F02255CDA90}" sibTransId="{D6307457-EFD5-44A9-BCC8-03EA8D1BD362}"/>
    <dgm:cxn modelId="{52A49248-700E-42DB-8ED2-682E1BF58C01}" srcId="{738FDAE8-4038-47F8-933C-2DE0A832656D}" destId="{CBF61F50-35BC-4DA9-AFB9-44C92A18E46D}" srcOrd="2" destOrd="0" parTransId="{FEC4DAF7-6EDD-4DB2-ACBC-AFE84829EC68}" sibTransId="{03ED6624-53A3-48FE-8B51-ED2F98669701}"/>
    <dgm:cxn modelId="{FBB87D62-353B-4FEC-A95D-FB7D3EC31D1C}" type="presOf" srcId="{A284341A-447F-4926-A87E-DC87F7D521A3}" destId="{D81C1BCF-A363-4A99-BAAE-75FB938A26F4}" srcOrd="0" destOrd="0" presId="urn:microsoft.com/office/officeart/2005/8/layout/radial3"/>
    <dgm:cxn modelId="{CAE10BDE-CA17-42B6-AF61-A9B0AD93608F}" type="presParOf" srcId="{0F8FEE0C-9D9D-4F6E-B65D-9850B9EA5A33}" destId="{A6974B3A-E934-4A57-B362-5AFB06BB7FCE}" srcOrd="0" destOrd="0" presId="urn:microsoft.com/office/officeart/2005/8/layout/radial3"/>
    <dgm:cxn modelId="{36FCAD42-0AB8-40FE-B1E0-ACBB8C2D1681}" type="presParOf" srcId="{A6974B3A-E934-4A57-B362-5AFB06BB7FCE}" destId="{DEF8834C-1E83-453E-A65D-C9CEF39635B5}" srcOrd="0" destOrd="0" presId="urn:microsoft.com/office/officeart/2005/8/layout/radial3"/>
    <dgm:cxn modelId="{77363C40-7887-4BD9-820C-FF7F8916560E}" type="presParOf" srcId="{A6974B3A-E934-4A57-B362-5AFB06BB7FCE}" destId="{6FEE57C2-66EE-4DA3-A63D-BF2991A37B9A}" srcOrd="1" destOrd="0" presId="urn:microsoft.com/office/officeart/2005/8/layout/radial3"/>
    <dgm:cxn modelId="{4AD5B676-D5E1-444F-9291-5ED37D5D979A}" type="presParOf" srcId="{A6974B3A-E934-4A57-B362-5AFB06BB7FCE}" destId="{D81C1BCF-A363-4A99-BAAE-75FB938A26F4}" srcOrd="2" destOrd="0" presId="urn:microsoft.com/office/officeart/2005/8/layout/radial3"/>
    <dgm:cxn modelId="{6ACAB226-2AD1-4783-8645-72C0416F7BBE}" type="presParOf" srcId="{A6974B3A-E934-4A57-B362-5AFB06BB7FCE}" destId="{30348C06-815C-4A7C-AD5F-AC5522D12C47}" srcOrd="3" destOrd="0" presId="urn:microsoft.com/office/officeart/2005/8/layout/radial3"/>
    <dgm:cxn modelId="{62BB10F3-C624-47F7-89C9-A486237338C7}" type="presParOf" srcId="{A6974B3A-E934-4A57-B362-5AFB06BB7FCE}" destId="{896180C7-DBF6-4B97-B924-A0A90072293F}" srcOrd="4" destOrd="0" presId="urn:microsoft.com/office/officeart/2005/8/layout/radial3"/>
    <dgm:cxn modelId="{C3F3D926-0A6C-4007-824C-97FEACFE5137}" type="presParOf" srcId="{A6974B3A-E934-4A57-B362-5AFB06BB7FCE}" destId="{C8D13A91-A00F-43D6-9B2D-E38F6D07BE2F}" srcOrd="5" destOrd="0" presId="urn:microsoft.com/office/officeart/2005/8/layout/radial3"/>
    <dgm:cxn modelId="{02573FC9-B132-4C4F-B957-DB75D649470F}" type="presParOf" srcId="{A6974B3A-E934-4A57-B362-5AFB06BB7FCE}" destId="{C091A32B-E0E0-49A3-A431-1D2F7AA549D0}" srcOrd="6" destOrd="0" presId="urn:microsoft.com/office/officeart/2005/8/layout/radial3"/>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0666A9-ED34-4E67-9A4A-30580A9F2332}" type="doc">
      <dgm:prSet loTypeId="urn:microsoft.com/office/officeart/2005/8/layout/radial3" loCatId="cycle" qsTypeId="urn:microsoft.com/office/officeart/2005/8/quickstyle/simple5" qsCatId="simple" csTypeId="urn:microsoft.com/office/officeart/2005/8/colors/accent1_5" csCatId="accent1" phldr="1"/>
      <dgm:spPr/>
      <dgm:t>
        <a:bodyPr/>
        <a:lstStyle/>
        <a:p>
          <a:endParaRPr lang="pt-PT"/>
        </a:p>
      </dgm:t>
    </dgm:pt>
    <dgm:pt modelId="{738FDAE8-4038-47F8-933C-2DE0A832656D}">
      <dgm:prSet phldrT="[Texto]" custT="1">
        <dgm:style>
          <a:lnRef idx="1">
            <a:schemeClr val="accent6"/>
          </a:lnRef>
          <a:fillRef idx="3">
            <a:schemeClr val="accent6"/>
          </a:fillRef>
          <a:effectRef idx="2">
            <a:schemeClr val="accent6"/>
          </a:effectRef>
          <a:fontRef idx="minor">
            <a:schemeClr val="lt1"/>
          </a:fontRef>
        </dgm:style>
      </dgm:prSet>
      <dgm:spPr/>
      <dgm:t>
        <a:bodyPr/>
        <a:lstStyle/>
        <a:p>
          <a:pPr>
            <a:lnSpc>
              <a:spcPct val="100000"/>
            </a:lnSpc>
            <a:spcAft>
              <a:spcPts val="0"/>
            </a:spcAft>
          </a:pPr>
          <a:r>
            <a:rPr lang="pt-PT" sz="2400" b="1" noProof="0" dirty="0" smtClean="0">
              <a:solidFill>
                <a:schemeClr val="bg1">
                  <a:lumMod val="95000"/>
                </a:schemeClr>
              </a:solidFill>
            </a:rPr>
            <a:t>Disciplina de Projecto</a:t>
          </a:r>
        </a:p>
      </dgm:t>
    </dgm:pt>
    <dgm:pt modelId="{72675783-4B6E-4B58-8224-8218298C3644}" type="parTrans" cxnId="{6713302A-04B2-432F-B3D5-DBCF0782DA25}">
      <dgm:prSet/>
      <dgm:spPr/>
      <dgm:t>
        <a:bodyPr/>
        <a:lstStyle/>
        <a:p>
          <a:endParaRPr lang="pt-PT" sz="1600" noProof="0">
            <a:solidFill>
              <a:schemeClr val="bg1"/>
            </a:solidFill>
          </a:endParaRPr>
        </a:p>
      </dgm:t>
    </dgm:pt>
    <dgm:pt modelId="{503E1766-9B10-4830-BF4E-D8C37DA9AD89}" type="sibTrans" cxnId="{6713302A-04B2-432F-B3D5-DBCF0782DA25}">
      <dgm:prSet/>
      <dgm:spPr/>
      <dgm:t>
        <a:bodyPr/>
        <a:lstStyle/>
        <a:p>
          <a:endParaRPr lang="pt-PT" sz="1600" noProof="0">
            <a:solidFill>
              <a:schemeClr val="bg1"/>
            </a:solidFill>
          </a:endParaRPr>
        </a:p>
      </dgm:t>
    </dgm:pt>
    <dgm:pt modelId="{A3C29F9F-F210-46BB-B1A4-305306495B24}">
      <dgm:prSet phldrT="[Texto]" custT="1"/>
      <dgm:spPr>
        <a:scene3d>
          <a:camera prst="orthographicFront" fov="0">
            <a:rot lat="0" lon="0" rev="0"/>
          </a:camera>
          <a:lightRig rig="glow" dir="t">
            <a:rot lat="0" lon="0" rev="6360000"/>
          </a:lightRig>
        </a:scene3d>
        <a:sp3d contourW="1000" prstMaterial="flat">
          <a:bevelT w="95250" h="101600"/>
          <a:bevelB prst="relaxedInset"/>
          <a:contourClr>
            <a:schemeClr val="accent1">
              <a:shade val="80000"/>
              <a:alpha val="50000"/>
              <a:hueOff val="5"/>
              <a:satOff val="-145"/>
              <a:lumOff val="919"/>
              <a:alphaOff val="6000"/>
              <a:satMod val="300000"/>
            </a:schemeClr>
          </a:contourClr>
        </a:sp3d>
      </dgm:spPr>
      <dgm:t>
        <a:bodyPr/>
        <a:lstStyle/>
        <a:p>
          <a:pPr algn="ctr"/>
          <a:r>
            <a:rPr lang="pt-PT" sz="1800" b="0" noProof="0" dirty="0" smtClean="0">
              <a:solidFill>
                <a:schemeClr val="bg1">
                  <a:lumMod val="95000"/>
                </a:schemeClr>
              </a:solidFill>
            </a:rPr>
            <a:t>GIP</a:t>
          </a:r>
          <a:endParaRPr lang="pt-PT" sz="1800" b="0" noProof="0" dirty="0">
            <a:solidFill>
              <a:schemeClr val="bg1">
                <a:lumMod val="95000"/>
              </a:schemeClr>
            </a:solidFill>
          </a:endParaRPr>
        </a:p>
      </dgm:t>
    </dgm:pt>
    <dgm:pt modelId="{C75DFB5A-53D8-435D-952E-19AEB32BEFBB}" type="parTrans" cxnId="{A99E8DA9-3CB3-4B4D-80B8-68F8D2EA6DE4}">
      <dgm:prSet/>
      <dgm:spPr/>
      <dgm:t>
        <a:bodyPr/>
        <a:lstStyle/>
        <a:p>
          <a:endParaRPr lang="pt-PT" sz="1600" noProof="0">
            <a:solidFill>
              <a:schemeClr val="bg1"/>
            </a:solidFill>
          </a:endParaRPr>
        </a:p>
      </dgm:t>
    </dgm:pt>
    <dgm:pt modelId="{8F14E245-1A44-400F-BB0C-A41B05320D05}" type="sibTrans" cxnId="{A99E8DA9-3CB3-4B4D-80B8-68F8D2EA6DE4}">
      <dgm:prSet/>
      <dgm:spPr/>
      <dgm:t>
        <a:bodyPr/>
        <a:lstStyle/>
        <a:p>
          <a:endParaRPr lang="pt-PT" sz="1600" noProof="0">
            <a:solidFill>
              <a:schemeClr val="bg1"/>
            </a:solidFill>
          </a:endParaRPr>
        </a:p>
      </dgm:t>
    </dgm:pt>
    <dgm:pt modelId="{A284341A-447F-4926-A87E-DC87F7D521A3}">
      <dgm:prSet phldrT="[Texto]" custT="1"/>
      <dgm:spPr>
        <a:scene3d>
          <a:camera prst="orthographicFront" fov="0">
            <a:rot lat="0" lon="0" rev="0"/>
          </a:camera>
          <a:lightRig rig="glow" dir="t">
            <a:rot lat="0" lon="0" rev="6360000"/>
          </a:lightRig>
        </a:scene3d>
        <a:sp3d contourW="1000" prstMaterial="flat">
          <a:bevelT w="95250" h="101600"/>
          <a:bevelB prst="relaxedInset"/>
          <a:contourClr>
            <a:schemeClr val="accent1">
              <a:shade val="80000"/>
              <a:alpha val="50000"/>
              <a:hueOff val="9"/>
              <a:satOff val="-291"/>
              <a:lumOff val="1839"/>
              <a:alphaOff val="12000"/>
              <a:satMod val="300000"/>
            </a:schemeClr>
          </a:contourClr>
        </a:sp3d>
      </dgm:spPr>
      <dgm:t>
        <a:bodyPr/>
        <a:lstStyle/>
        <a:p>
          <a:r>
            <a:rPr lang="pt-PT" sz="1800" b="0" noProof="0" dirty="0" smtClean="0">
              <a:solidFill>
                <a:schemeClr val="bg1">
                  <a:lumMod val="95000"/>
                </a:schemeClr>
              </a:solidFill>
            </a:rPr>
            <a:t>SIP</a:t>
          </a:r>
          <a:endParaRPr lang="pt-PT" sz="1800" b="0" noProof="0" dirty="0">
            <a:solidFill>
              <a:schemeClr val="bg1">
                <a:lumMod val="95000"/>
              </a:schemeClr>
            </a:solidFill>
          </a:endParaRPr>
        </a:p>
      </dgm:t>
    </dgm:pt>
    <dgm:pt modelId="{84E2DC8E-0727-43AD-81FE-455514E4441A}" type="parTrans" cxnId="{106E7E84-60DB-44AC-8C82-FEEDD2F17180}">
      <dgm:prSet/>
      <dgm:spPr/>
      <dgm:t>
        <a:bodyPr/>
        <a:lstStyle/>
        <a:p>
          <a:endParaRPr lang="pt-PT" sz="1600" noProof="0">
            <a:solidFill>
              <a:schemeClr val="bg1"/>
            </a:solidFill>
          </a:endParaRPr>
        </a:p>
      </dgm:t>
    </dgm:pt>
    <dgm:pt modelId="{3999BFF8-C3FD-46FD-A0A1-FF3ED2CBD2F9}" type="sibTrans" cxnId="{106E7E84-60DB-44AC-8C82-FEEDD2F17180}">
      <dgm:prSet/>
      <dgm:spPr/>
      <dgm:t>
        <a:bodyPr/>
        <a:lstStyle/>
        <a:p>
          <a:endParaRPr lang="pt-PT" sz="1600" noProof="0">
            <a:solidFill>
              <a:schemeClr val="bg1"/>
            </a:solidFill>
          </a:endParaRPr>
        </a:p>
      </dgm:t>
    </dgm:pt>
    <dgm:pt modelId="{CBF61F50-35BC-4DA9-AFB9-44C92A18E46D}">
      <dgm:prSet phldrT="[Texto]" custT="1"/>
      <dgm:spPr>
        <a:scene3d>
          <a:camera prst="orthographicFront" fov="0">
            <a:rot lat="0" lon="0" rev="0"/>
          </a:camera>
          <a:lightRig rig="glow" dir="t">
            <a:rot lat="0" lon="0" rev="6360000"/>
          </a:lightRig>
        </a:scene3d>
        <a:sp3d contourW="1000" prstMaterial="flat">
          <a:bevelT w="95250" h="101600"/>
          <a:bevelB prst="relaxedInset"/>
          <a:contourClr>
            <a:schemeClr val="accent1">
              <a:shade val="80000"/>
              <a:alpha val="50000"/>
              <a:hueOff val="14"/>
              <a:satOff val="-436"/>
              <a:lumOff val="2758"/>
              <a:alphaOff val="18000"/>
              <a:satMod val="300000"/>
            </a:schemeClr>
          </a:contourClr>
        </a:sp3d>
      </dgm:spPr>
      <dgm:t>
        <a:bodyPr/>
        <a:lstStyle/>
        <a:p>
          <a:r>
            <a:rPr lang="pt-PT" sz="1800" b="0" noProof="0" dirty="0" smtClean="0">
              <a:solidFill>
                <a:schemeClr val="bg1">
                  <a:lumMod val="95000"/>
                </a:schemeClr>
              </a:solidFill>
            </a:rPr>
            <a:t>EEPT</a:t>
          </a:r>
          <a:endParaRPr lang="pt-PT" sz="1800" b="0" noProof="0" dirty="0">
            <a:solidFill>
              <a:schemeClr val="bg1">
                <a:lumMod val="95000"/>
              </a:schemeClr>
            </a:solidFill>
          </a:endParaRPr>
        </a:p>
      </dgm:t>
    </dgm:pt>
    <dgm:pt modelId="{FEC4DAF7-6EDD-4DB2-ACBC-AFE84829EC68}" type="parTrans" cxnId="{52A49248-700E-42DB-8ED2-682E1BF58C01}">
      <dgm:prSet/>
      <dgm:spPr/>
      <dgm:t>
        <a:bodyPr/>
        <a:lstStyle/>
        <a:p>
          <a:endParaRPr lang="pt-PT" sz="1600" noProof="0">
            <a:solidFill>
              <a:schemeClr val="bg1"/>
            </a:solidFill>
          </a:endParaRPr>
        </a:p>
      </dgm:t>
    </dgm:pt>
    <dgm:pt modelId="{03ED6624-53A3-48FE-8B51-ED2F98669701}" type="sibTrans" cxnId="{52A49248-700E-42DB-8ED2-682E1BF58C01}">
      <dgm:prSet/>
      <dgm:spPr/>
      <dgm:t>
        <a:bodyPr/>
        <a:lstStyle/>
        <a:p>
          <a:endParaRPr lang="pt-PT" sz="1600" noProof="0">
            <a:solidFill>
              <a:schemeClr val="bg1"/>
            </a:solidFill>
          </a:endParaRPr>
        </a:p>
      </dgm:t>
    </dgm:pt>
    <dgm:pt modelId="{4BAF061F-09CB-473B-BE8A-C8883E9D7900}">
      <dgm:prSet phldrT="[Texto]" custT="1"/>
      <dgm:spPr>
        <a:scene3d>
          <a:camera prst="orthographicFront" fov="0">
            <a:rot lat="0" lon="0" rev="0"/>
          </a:camera>
          <a:lightRig rig="glow" dir="t">
            <a:rot lat="0" lon="0" rev="6360000"/>
          </a:lightRig>
        </a:scene3d>
        <a:sp3d contourW="1000" prstMaterial="flat">
          <a:bevelT w="95250" h="101600"/>
          <a:bevelB prst="relaxedInset"/>
          <a:contourClr>
            <a:schemeClr val="accent1">
              <a:shade val="80000"/>
              <a:alpha val="50000"/>
              <a:hueOff val="18"/>
              <a:satOff val="-582"/>
              <a:lumOff val="3678"/>
              <a:alphaOff val="24000"/>
              <a:satMod val="300000"/>
            </a:schemeClr>
          </a:contourClr>
        </a:sp3d>
      </dgm:spPr>
      <dgm:t>
        <a:bodyPr/>
        <a:lstStyle/>
        <a:p>
          <a:r>
            <a:rPr lang="pt-PT" sz="1800" b="0" noProof="0" dirty="0" smtClean="0">
              <a:solidFill>
                <a:schemeClr val="bg1">
                  <a:lumMod val="95000"/>
                </a:schemeClr>
              </a:solidFill>
            </a:rPr>
            <a:t>OSP</a:t>
          </a:r>
        </a:p>
      </dgm:t>
    </dgm:pt>
    <dgm:pt modelId="{4D71BA84-2A66-4405-A185-D05113FC761D}" type="parTrans" cxnId="{D4EC87AA-40B1-4639-8BDE-403D38FFBBE6}">
      <dgm:prSet/>
      <dgm:spPr/>
      <dgm:t>
        <a:bodyPr/>
        <a:lstStyle/>
        <a:p>
          <a:endParaRPr lang="pt-PT" sz="1600" noProof="0">
            <a:solidFill>
              <a:schemeClr val="bg1"/>
            </a:solidFill>
          </a:endParaRPr>
        </a:p>
      </dgm:t>
    </dgm:pt>
    <dgm:pt modelId="{3F603FBF-A8D8-431C-942C-2F8587FD42F0}" type="sibTrans" cxnId="{D4EC87AA-40B1-4639-8BDE-403D38FFBBE6}">
      <dgm:prSet/>
      <dgm:spPr/>
      <dgm:t>
        <a:bodyPr/>
        <a:lstStyle/>
        <a:p>
          <a:endParaRPr lang="pt-PT" sz="1600" noProof="0">
            <a:solidFill>
              <a:schemeClr val="bg1"/>
            </a:solidFill>
          </a:endParaRPr>
        </a:p>
      </dgm:t>
    </dgm:pt>
    <dgm:pt modelId="{3FD0B830-A126-42B0-B02F-E44387D49006}">
      <dgm:prSet custT="1"/>
      <dgm:spPr>
        <a:scene3d>
          <a:camera prst="orthographicFront" fov="0">
            <a:rot lat="0" lon="0" rev="0"/>
          </a:camera>
          <a:lightRig rig="glow" dir="t">
            <a:rot lat="0" lon="0" rev="6360000"/>
          </a:lightRig>
        </a:scene3d>
        <a:sp3d contourW="1000" prstMaterial="flat">
          <a:bevelT w="95250" h="101600"/>
          <a:bevelB prst="relaxedInset"/>
          <a:contourClr>
            <a:schemeClr val="accent1">
              <a:shade val="80000"/>
              <a:alpha val="50000"/>
              <a:hueOff val="23"/>
              <a:satOff val="-727"/>
              <a:lumOff val="4597"/>
              <a:alphaOff val="30000"/>
              <a:satMod val="300000"/>
            </a:schemeClr>
          </a:contourClr>
        </a:sp3d>
      </dgm:spPr>
      <dgm:t>
        <a:bodyPr/>
        <a:lstStyle/>
        <a:p>
          <a:r>
            <a:rPr lang="pt-PT" sz="1600" b="0" noProof="0" dirty="0" smtClean="0">
              <a:solidFill>
                <a:schemeClr val="bg1">
                  <a:lumMod val="95000"/>
                </a:schemeClr>
              </a:solidFill>
            </a:rPr>
            <a:t>SIM</a:t>
          </a:r>
          <a:endParaRPr lang="pt-PT" sz="1600" b="0" noProof="0" dirty="0">
            <a:solidFill>
              <a:schemeClr val="bg1">
                <a:lumMod val="95000"/>
              </a:schemeClr>
            </a:solidFill>
          </a:endParaRPr>
        </a:p>
      </dgm:t>
    </dgm:pt>
    <dgm:pt modelId="{D6307457-EFD5-44A9-BCC8-03EA8D1BD362}" type="sibTrans" cxnId="{B0B26678-D998-437C-8EB7-C16D952BC923}">
      <dgm:prSet/>
      <dgm:spPr/>
      <dgm:t>
        <a:bodyPr/>
        <a:lstStyle/>
        <a:p>
          <a:endParaRPr lang="pt-PT" sz="1600" noProof="0">
            <a:solidFill>
              <a:schemeClr val="bg1"/>
            </a:solidFill>
          </a:endParaRPr>
        </a:p>
      </dgm:t>
    </dgm:pt>
    <dgm:pt modelId="{2DB3798C-47BB-44AE-A08E-2F02255CDA90}" type="parTrans" cxnId="{B0B26678-D998-437C-8EB7-C16D952BC923}">
      <dgm:prSet/>
      <dgm:spPr/>
      <dgm:t>
        <a:bodyPr/>
        <a:lstStyle/>
        <a:p>
          <a:endParaRPr lang="pt-PT" sz="1600" noProof="0">
            <a:solidFill>
              <a:schemeClr val="bg1"/>
            </a:solidFill>
          </a:endParaRPr>
        </a:p>
      </dgm:t>
    </dgm:pt>
    <dgm:pt modelId="{EB1D4A4E-AD40-4FE4-8249-89C294C24D5F}">
      <dgm:prSet phldrT="[Texto]" custT="1"/>
      <dgm:spPr>
        <a:solidFill>
          <a:srgbClr val="918485">
            <a:alpha val="50196"/>
          </a:srgb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lIns="7200" tIns="7200" rIns="7200" bIns="7200"/>
        <a:lstStyle/>
        <a:p>
          <a:r>
            <a:rPr lang="pt-PT" sz="1600" b="0" noProof="0" dirty="0" smtClean="0">
              <a:solidFill>
                <a:schemeClr val="bg1">
                  <a:lumMod val="95000"/>
                </a:schemeClr>
              </a:solidFill>
            </a:rPr>
            <a:t>EMPRESA</a:t>
          </a:r>
        </a:p>
      </dgm:t>
    </dgm:pt>
    <dgm:pt modelId="{F0A34F78-7514-497F-B07C-9209433820EF}" type="parTrans" cxnId="{D7DD875D-E180-442D-880C-0141E02D1BDE}">
      <dgm:prSet/>
      <dgm:spPr/>
      <dgm:t>
        <a:bodyPr/>
        <a:lstStyle/>
        <a:p>
          <a:endParaRPr lang="pt-PT"/>
        </a:p>
      </dgm:t>
    </dgm:pt>
    <dgm:pt modelId="{CA86629A-79C2-47C6-AA72-823F19BCE08E}" type="sibTrans" cxnId="{D7DD875D-E180-442D-880C-0141E02D1BDE}">
      <dgm:prSet/>
      <dgm:spPr/>
      <dgm:t>
        <a:bodyPr/>
        <a:lstStyle/>
        <a:p>
          <a:endParaRPr lang="pt-PT"/>
        </a:p>
      </dgm:t>
    </dgm:pt>
    <dgm:pt modelId="{0F8FEE0C-9D9D-4F6E-B65D-9850B9EA5A33}" type="pres">
      <dgm:prSet presAssocID="{F70666A9-ED34-4E67-9A4A-30580A9F2332}" presName="composite" presStyleCnt="0">
        <dgm:presLayoutVars>
          <dgm:chMax val="1"/>
          <dgm:dir/>
          <dgm:resizeHandles val="exact"/>
        </dgm:presLayoutVars>
      </dgm:prSet>
      <dgm:spPr/>
      <dgm:t>
        <a:bodyPr/>
        <a:lstStyle/>
        <a:p>
          <a:endParaRPr lang="pt-PT"/>
        </a:p>
      </dgm:t>
    </dgm:pt>
    <dgm:pt modelId="{A6974B3A-E934-4A57-B362-5AFB06BB7FCE}" type="pres">
      <dgm:prSet presAssocID="{F70666A9-ED34-4E67-9A4A-30580A9F2332}" presName="radial" presStyleCnt="0">
        <dgm:presLayoutVars>
          <dgm:animLvl val="ctr"/>
        </dgm:presLayoutVars>
      </dgm:prSet>
      <dgm:spPr>
        <a:scene3d>
          <a:camera prst="orthographicFront"/>
          <a:lightRig rig="threePt" dir="t"/>
        </a:scene3d>
        <a:sp3d>
          <a:bevelB prst="relaxedInset"/>
        </a:sp3d>
      </dgm:spPr>
      <dgm:t>
        <a:bodyPr/>
        <a:lstStyle/>
        <a:p>
          <a:endParaRPr lang="pt-PT"/>
        </a:p>
      </dgm:t>
    </dgm:pt>
    <dgm:pt modelId="{DEF8834C-1E83-453E-A65D-C9CEF39635B5}" type="pres">
      <dgm:prSet presAssocID="{738FDAE8-4038-47F8-933C-2DE0A832656D}" presName="centerShape" presStyleLbl="vennNode1" presStyleIdx="0" presStyleCnt="7" custScaleX="91929" custScaleY="81733" custLinFactNeighborX="2783" custLinFactNeighborY="-11356"/>
      <dgm:spPr/>
      <dgm:t>
        <a:bodyPr/>
        <a:lstStyle/>
        <a:p>
          <a:endParaRPr lang="pt-PT"/>
        </a:p>
      </dgm:t>
    </dgm:pt>
    <dgm:pt modelId="{6FEE57C2-66EE-4DA3-A63D-BF2991A37B9A}" type="pres">
      <dgm:prSet presAssocID="{A3C29F9F-F210-46BB-B1A4-305306495B24}" presName="node" presStyleLbl="vennNode1" presStyleIdx="1" presStyleCnt="7" custScaleX="105577" custScaleY="95207" custRadScaleRad="89219" custRadScaleInc="-7462">
        <dgm:presLayoutVars>
          <dgm:bulletEnabled val="1"/>
        </dgm:presLayoutVars>
      </dgm:prSet>
      <dgm:spPr/>
      <dgm:t>
        <a:bodyPr/>
        <a:lstStyle/>
        <a:p>
          <a:endParaRPr lang="pt-PT"/>
        </a:p>
      </dgm:t>
    </dgm:pt>
    <dgm:pt modelId="{D81C1BCF-A363-4A99-BAAE-75FB938A26F4}" type="pres">
      <dgm:prSet presAssocID="{A284341A-447F-4926-A87E-DC87F7D521A3}" presName="node" presStyleLbl="vennNode1" presStyleIdx="2" presStyleCnt="7" custScaleX="108141" custScaleY="98982" custRadScaleRad="105585" custRadScaleInc="-19456">
        <dgm:presLayoutVars>
          <dgm:bulletEnabled val="1"/>
        </dgm:presLayoutVars>
      </dgm:prSet>
      <dgm:spPr/>
      <dgm:t>
        <a:bodyPr/>
        <a:lstStyle/>
        <a:p>
          <a:endParaRPr lang="pt-PT"/>
        </a:p>
      </dgm:t>
    </dgm:pt>
    <dgm:pt modelId="{30348C06-815C-4A7C-AD5F-AC5522D12C47}" type="pres">
      <dgm:prSet presAssocID="{CBF61F50-35BC-4DA9-AFB9-44C92A18E46D}" presName="node" presStyleLbl="vennNode1" presStyleIdx="3" presStyleCnt="7" custScaleX="102604" custScaleY="99066" custRadScaleRad="61617" custRadScaleInc="79323">
        <dgm:presLayoutVars>
          <dgm:bulletEnabled val="1"/>
        </dgm:presLayoutVars>
      </dgm:prSet>
      <dgm:spPr/>
      <dgm:t>
        <a:bodyPr/>
        <a:lstStyle/>
        <a:p>
          <a:endParaRPr lang="pt-PT"/>
        </a:p>
      </dgm:t>
    </dgm:pt>
    <dgm:pt modelId="{896180C7-DBF6-4B97-B924-A0A90072293F}" type="pres">
      <dgm:prSet presAssocID="{4BAF061F-09CB-473B-BE8A-C8883E9D7900}" presName="node" presStyleLbl="vennNode1" presStyleIdx="4" presStyleCnt="7" custScaleX="103358" custScaleY="97618" custRadScaleRad="64430" custRadScaleInc="115600">
        <dgm:presLayoutVars>
          <dgm:bulletEnabled val="1"/>
        </dgm:presLayoutVars>
      </dgm:prSet>
      <dgm:spPr/>
      <dgm:t>
        <a:bodyPr/>
        <a:lstStyle/>
        <a:p>
          <a:endParaRPr lang="pt-PT"/>
        </a:p>
      </dgm:t>
    </dgm:pt>
    <dgm:pt modelId="{C8D13A91-A00F-43D6-9B2D-E38F6D07BE2F}" type="pres">
      <dgm:prSet presAssocID="{EB1D4A4E-AD40-4FE4-8249-89C294C24D5F}" presName="node" presStyleLbl="vennNode1" presStyleIdx="5" presStyleCnt="7" custRadScaleRad="92454" custRadScaleInc="108668">
        <dgm:presLayoutVars>
          <dgm:bulletEnabled val="1"/>
        </dgm:presLayoutVars>
      </dgm:prSet>
      <dgm:spPr/>
      <dgm:t>
        <a:bodyPr/>
        <a:lstStyle/>
        <a:p>
          <a:endParaRPr lang="pt-PT"/>
        </a:p>
      </dgm:t>
    </dgm:pt>
    <dgm:pt modelId="{C091A32B-E0E0-49A3-A431-1D2F7AA549D0}" type="pres">
      <dgm:prSet presAssocID="{3FD0B830-A126-42B0-B02F-E44387D49006}" presName="node" presStyleLbl="vennNode1" presStyleIdx="6" presStyleCnt="7" custScaleX="108990" custScaleY="101499" custRadScaleRad="84379" custRadScaleInc="269696">
        <dgm:presLayoutVars>
          <dgm:bulletEnabled val="1"/>
        </dgm:presLayoutVars>
      </dgm:prSet>
      <dgm:spPr/>
      <dgm:t>
        <a:bodyPr/>
        <a:lstStyle/>
        <a:p>
          <a:endParaRPr lang="pt-PT"/>
        </a:p>
      </dgm:t>
    </dgm:pt>
  </dgm:ptLst>
  <dgm:cxnLst>
    <dgm:cxn modelId="{1E6EFC2F-F84B-4E60-971A-AF6BC4DCA611}" type="presOf" srcId="{A284341A-447F-4926-A87E-DC87F7D521A3}" destId="{D81C1BCF-A363-4A99-BAAE-75FB938A26F4}" srcOrd="0" destOrd="0" presId="urn:microsoft.com/office/officeart/2005/8/layout/radial3"/>
    <dgm:cxn modelId="{2EE388D0-ED42-4951-BC49-02362CDAB6B1}" type="presOf" srcId="{3FD0B830-A126-42B0-B02F-E44387D49006}" destId="{C091A32B-E0E0-49A3-A431-1D2F7AA549D0}" srcOrd="0" destOrd="0" presId="urn:microsoft.com/office/officeart/2005/8/layout/radial3"/>
    <dgm:cxn modelId="{D4EC87AA-40B1-4639-8BDE-403D38FFBBE6}" srcId="{738FDAE8-4038-47F8-933C-2DE0A832656D}" destId="{4BAF061F-09CB-473B-BE8A-C8883E9D7900}" srcOrd="3" destOrd="0" parTransId="{4D71BA84-2A66-4405-A185-D05113FC761D}" sibTransId="{3F603FBF-A8D8-431C-942C-2F8587FD42F0}"/>
    <dgm:cxn modelId="{131891B9-C3B7-4518-864F-C6A0F3C4BFE2}" type="presOf" srcId="{F70666A9-ED34-4E67-9A4A-30580A9F2332}" destId="{0F8FEE0C-9D9D-4F6E-B65D-9850B9EA5A33}" srcOrd="0" destOrd="0" presId="urn:microsoft.com/office/officeart/2005/8/layout/radial3"/>
    <dgm:cxn modelId="{3E02C271-C749-4775-BA29-8DAB7B6FEEBB}" type="presOf" srcId="{CBF61F50-35BC-4DA9-AFB9-44C92A18E46D}" destId="{30348C06-815C-4A7C-AD5F-AC5522D12C47}" srcOrd="0" destOrd="0" presId="urn:microsoft.com/office/officeart/2005/8/layout/radial3"/>
    <dgm:cxn modelId="{6713302A-04B2-432F-B3D5-DBCF0782DA25}" srcId="{F70666A9-ED34-4E67-9A4A-30580A9F2332}" destId="{738FDAE8-4038-47F8-933C-2DE0A832656D}" srcOrd="0" destOrd="0" parTransId="{72675783-4B6E-4B58-8224-8218298C3644}" sibTransId="{503E1766-9B10-4830-BF4E-D8C37DA9AD89}"/>
    <dgm:cxn modelId="{E197682D-37A5-4AAB-BF4A-2EBC307F6BE5}" type="presOf" srcId="{4BAF061F-09CB-473B-BE8A-C8883E9D7900}" destId="{896180C7-DBF6-4B97-B924-A0A90072293F}" srcOrd="0" destOrd="0" presId="urn:microsoft.com/office/officeart/2005/8/layout/radial3"/>
    <dgm:cxn modelId="{D7DD875D-E180-442D-880C-0141E02D1BDE}" srcId="{738FDAE8-4038-47F8-933C-2DE0A832656D}" destId="{EB1D4A4E-AD40-4FE4-8249-89C294C24D5F}" srcOrd="4" destOrd="0" parTransId="{F0A34F78-7514-497F-B07C-9209433820EF}" sibTransId="{CA86629A-79C2-47C6-AA72-823F19BCE08E}"/>
    <dgm:cxn modelId="{960DCA43-C0DA-467D-8F4D-3ECB3753960D}" type="presOf" srcId="{EB1D4A4E-AD40-4FE4-8249-89C294C24D5F}" destId="{C8D13A91-A00F-43D6-9B2D-E38F6D07BE2F}" srcOrd="0" destOrd="0" presId="urn:microsoft.com/office/officeart/2005/8/layout/radial3"/>
    <dgm:cxn modelId="{106E7E84-60DB-44AC-8C82-FEEDD2F17180}" srcId="{738FDAE8-4038-47F8-933C-2DE0A832656D}" destId="{A284341A-447F-4926-A87E-DC87F7D521A3}" srcOrd="1" destOrd="0" parTransId="{84E2DC8E-0727-43AD-81FE-455514E4441A}" sibTransId="{3999BFF8-C3FD-46FD-A0A1-FF3ED2CBD2F9}"/>
    <dgm:cxn modelId="{A99E8DA9-3CB3-4B4D-80B8-68F8D2EA6DE4}" srcId="{738FDAE8-4038-47F8-933C-2DE0A832656D}" destId="{A3C29F9F-F210-46BB-B1A4-305306495B24}" srcOrd="0" destOrd="0" parTransId="{C75DFB5A-53D8-435D-952E-19AEB32BEFBB}" sibTransId="{8F14E245-1A44-400F-BB0C-A41B05320D05}"/>
    <dgm:cxn modelId="{9ADC75BC-1C71-4E97-A527-1329600A73B9}" type="presOf" srcId="{738FDAE8-4038-47F8-933C-2DE0A832656D}" destId="{DEF8834C-1E83-453E-A65D-C9CEF39635B5}" srcOrd="0" destOrd="0" presId="urn:microsoft.com/office/officeart/2005/8/layout/radial3"/>
    <dgm:cxn modelId="{B0B26678-D998-437C-8EB7-C16D952BC923}" srcId="{738FDAE8-4038-47F8-933C-2DE0A832656D}" destId="{3FD0B830-A126-42B0-B02F-E44387D49006}" srcOrd="5" destOrd="0" parTransId="{2DB3798C-47BB-44AE-A08E-2F02255CDA90}" sibTransId="{D6307457-EFD5-44A9-BCC8-03EA8D1BD362}"/>
    <dgm:cxn modelId="{52A49248-700E-42DB-8ED2-682E1BF58C01}" srcId="{738FDAE8-4038-47F8-933C-2DE0A832656D}" destId="{CBF61F50-35BC-4DA9-AFB9-44C92A18E46D}" srcOrd="2" destOrd="0" parTransId="{FEC4DAF7-6EDD-4DB2-ACBC-AFE84829EC68}" sibTransId="{03ED6624-53A3-48FE-8B51-ED2F98669701}"/>
    <dgm:cxn modelId="{4556447E-E5A5-40DE-B1CA-F36F845D8C26}" type="presOf" srcId="{A3C29F9F-F210-46BB-B1A4-305306495B24}" destId="{6FEE57C2-66EE-4DA3-A63D-BF2991A37B9A}" srcOrd="0" destOrd="0" presId="urn:microsoft.com/office/officeart/2005/8/layout/radial3"/>
    <dgm:cxn modelId="{7ABB122B-09A3-47A0-9D6F-2CBD465301CE}" type="presParOf" srcId="{0F8FEE0C-9D9D-4F6E-B65D-9850B9EA5A33}" destId="{A6974B3A-E934-4A57-B362-5AFB06BB7FCE}" srcOrd="0" destOrd="0" presId="urn:microsoft.com/office/officeart/2005/8/layout/radial3"/>
    <dgm:cxn modelId="{E41D36D0-633E-4F8C-A651-3A66EE6FD48A}" type="presParOf" srcId="{A6974B3A-E934-4A57-B362-5AFB06BB7FCE}" destId="{DEF8834C-1E83-453E-A65D-C9CEF39635B5}" srcOrd="0" destOrd="0" presId="urn:microsoft.com/office/officeart/2005/8/layout/radial3"/>
    <dgm:cxn modelId="{1A1ABC82-B1CC-49C7-96B0-133BFFF81EF7}" type="presParOf" srcId="{A6974B3A-E934-4A57-B362-5AFB06BB7FCE}" destId="{6FEE57C2-66EE-4DA3-A63D-BF2991A37B9A}" srcOrd="1" destOrd="0" presId="urn:microsoft.com/office/officeart/2005/8/layout/radial3"/>
    <dgm:cxn modelId="{34743F61-E382-472F-9E0C-1C592AC967A6}" type="presParOf" srcId="{A6974B3A-E934-4A57-B362-5AFB06BB7FCE}" destId="{D81C1BCF-A363-4A99-BAAE-75FB938A26F4}" srcOrd="2" destOrd="0" presId="urn:microsoft.com/office/officeart/2005/8/layout/radial3"/>
    <dgm:cxn modelId="{4A8E1C9C-63A6-4B75-8C76-91D146A3A109}" type="presParOf" srcId="{A6974B3A-E934-4A57-B362-5AFB06BB7FCE}" destId="{30348C06-815C-4A7C-AD5F-AC5522D12C47}" srcOrd="3" destOrd="0" presId="urn:microsoft.com/office/officeart/2005/8/layout/radial3"/>
    <dgm:cxn modelId="{442B2A5C-6680-432B-8B41-C0DB410ADCD1}" type="presParOf" srcId="{A6974B3A-E934-4A57-B362-5AFB06BB7FCE}" destId="{896180C7-DBF6-4B97-B924-A0A90072293F}" srcOrd="4" destOrd="0" presId="urn:microsoft.com/office/officeart/2005/8/layout/radial3"/>
    <dgm:cxn modelId="{BE9DFCC1-81A4-487C-B85D-03A2CC258A94}" type="presParOf" srcId="{A6974B3A-E934-4A57-B362-5AFB06BB7FCE}" destId="{C8D13A91-A00F-43D6-9B2D-E38F6D07BE2F}" srcOrd="5" destOrd="0" presId="urn:microsoft.com/office/officeart/2005/8/layout/radial3"/>
    <dgm:cxn modelId="{E976054B-7F9E-402C-8D5B-3C4147E08BB9}" type="presParOf" srcId="{A6974B3A-E934-4A57-B362-5AFB06BB7FCE}" destId="{C091A32B-E0E0-49A3-A431-1D2F7AA549D0}" srcOrd="6" destOrd="0" presId="urn:microsoft.com/office/officeart/2005/8/layout/radial3"/>
  </dgm:cxnLst>
  <dgm:bg>
    <a:solidFill>
      <a:schemeClr val="accent5">
        <a:lumMod val="60000"/>
        <a:lumOff val="40000"/>
      </a:schemeClr>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0666A9-ED34-4E67-9A4A-30580A9F2332}" type="doc">
      <dgm:prSet loTypeId="urn:microsoft.com/office/officeart/2005/8/layout/radial3" loCatId="cycle" qsTypeId="urn:microsoft.com/office/officeart/2005/8/quickstyle/simple5" qsCatId="simple" csTypeId="urn:microsoft.com/office/officeart/2005/8/colors/accent1_5" csCatId="accent1" phldr="1"/>
      <dgm:spPr/>
      <dgm:t>
        <a:bodyPr/>
        <a:lstStyle/>
        <a:p>
          <a:endParaRPr lang="pt-PT"/>
        </a:p>
      </dgm:t>
    </dgm:pt>
    <dgm:pt modelId="{738FDAE8-4038-47F8-933C-2DE0A832656D}">
      <dgm:prSet phldrT="[Texto]" custT="1">
        <dgm:style>
          <a:lnRef idx="1">
            <a:schemeClr val="accent6"/>
          </a:lnRef>
          <a:fillRef idx="3">
            <a:schemeClr val="accent6"/>
          </a:fillRef>
          <a:effectRef idx="2">
            <a:schemeClr val="accent6"/>
          </a:effectRef>
          <a:fontRef idx="minor">
            <a:schemeClr val="lt1"/>
          </a:fontRef>
        </dgm:style>
      </dgm:prSet>
      <dgm:spPr/>
      <dgm:t>
        <a:bodyPr/>
        <a:lstStyle/>
        <a:p>
          <a:pPr>
            <a:lnSpc>
              <a:spcPct val="100000"/>
            </a:lnSpc>
            <a:spcAft>
              <a:spcPts val="0"/>
            </a:spcAft>
          </a:pPr>
          <a:r>
            <a:rPr lang="pt-PT" sz="2400" b="1" noProof="0" dirty="0" err="1" smtClean="0">
              <a:solidFill>
                <a:schemeClr val="bg1">
                  <a:lumMod val="95000"/>
                </a:schemeClr>
              </a:solidFill>
            </a:rPr>
            <a:t>Projecto</a:t>
          </a:r>
          <a:endParaRPr lang="pt-PT" sz="2400" b="1" noProof="0" dirty="0" smtClean="0">
            <a:solidFill>
              <a:schemeClr val="bg1">
                <a:lumMod val="95000"/>
              </a:schemeClr>
            </a:solidFill>
          </a:endParaRPr>
        </a:p>
      </dgm:t>
    </dgm:pt>
    <dgm:pt modelId="{72675783-4B6E-4B58-8224-8218298C3644}" type="parTrans" cxnId="{6713302A-04B2-432F-B3D5-DBCF0782DA25}">
      <dgm:prSet/>
      <dgm:spPr/>
      <dgm:t>
        <a:bodyPr/>
        <a:lstStyle/>
        <a:p>
          <a:endParaRPr lang="pt-PT" sz="1600" noProof="0">
            <a:solidFill>
              <a:schemeClr val="bg1"/>
            </a:solidFill>
          </a:endParaRPr>
        </a:p>
      </dgm:t>
    </dgm:pt>
    <dgm:pt modelId="{503E1766-9B10-4830-BF4E-D8C37DA9AD89}" type="sibTrans" cxnId="{6713302A-04B2-432F-B3D5-DBCF0782DA25}">
      <dgm:prSet/>
      <dgm:spPr/>
      <dgm:t>
        <a:bodyPr/>
        <a:lstStyle/>
        <a:p>
          <a:endParaRPr lang="pt-PT" sz="1600" noProof="0">
            <a:solidFill>
              <a:schemeClr val="bg1"/>
            </a:solidFill>
          </a:endParaRPr>
        </a:p>
      </dgm:t>
    </dgm:pt>
    <dgm:pt modelId="{A3C29F9F-F210-46BB-B1A4-305306495B24}">
      <dgm:prSet phldrT="[Texto]" custT="1"/>
      <dgm:spPr>
        <a:scene3d>
          <a:camera prst="orthographicFront" fov="0">
            <a:rot lat="0" lon="0" rev="0"/>
          </a:camera>
          <a:lightRig rig="glow" dir="t">
            <a:rot lat="0" lon="0" rev="6360000"/>
          </a:lightRig>
        </a:scene3d>
        <a:sp3d contourW="1000" prstMaterial="flat">
          <a:bevelT w="95250" h="101600"/>
          <a:bevelB prst="relaxedInset"/>
          <a:contourClr>
            <a:schemeClr val="accent1">
              <a:shade val="80000"/>
              <a:alpha val="50000"/>
              <a:hueOff val="5"/>
              <a:satOff val="-145"/>
              <a:lumOff val="919"/>
              <a:alphaOff val="6000"/>
              <a:satMod val="300000"/>
            </a:schemeClr>
          </a:contourClr>
        </a:sp3d>
      </dgm:spPr>
      <dgm:t>
        <a:bodyPr/>
        <a:lstStyle/>
        <a:p>
          <a:pPr algn="ctr"/>
          <a:r>
            <a:rPr lang="pt-PT" sz="1800" b="0" noProof="0" dirty="0" smtClean="0">
              <a:solidFill>
                <a:schemeClr val="bg1">
                  <a:lumMod val="95000"/>
                </a:schemeClr>
              </a:solidFill>
            </a:rPr>
            <a:t>IEGI</a:t>
          </a:r>
          <a:endParaRPr lang="pt-PT" sz="1800" b="0" noProof="0" dirty="0">
            <a:solidFill>
              <a:schemeClr val="bg1">
                <a:lumMod val="95000"/>
              </a:schemeClr>
            </a:solidFill>
          </a:endParaRPr>
        </a:p>
      </dgm:t>
    </dgm:pt>
    <dgm:pt modelId="{C75DFB5A-53D8-435D-952E-19AEB32BEFBB}" type="parTrans" cxnId="{A99E8DA9-3CB3-4B4D-80B8-68F8D2EA6DE4}">
      <dgm:prSet/>
      <dgm:spPr/>
      <dgm:t>
        <a:bodyPr/>
        <a:lstStyle/>
        <a:p>
          <a:endParaRPr lang="pt-PT" sz="1600" noProof="0">
            <a:solidFill>
              <a:schemeClr val="bg1"/>
            </a:solidFill>
          </a:endParaRPr>
        </a:p>
      </dgm:t>
    </dgm:pt>
    <dgm:pt modelId="{8F14E245-1A44-400F-BB0C-A41B05320D05}" type="sibTrans" cxnId="{A99E8DA9-3CB3-4B4D-80B8-68F8D2EA6DE4}">
      <dgm:prSet/>
      <dgm:spPr/>
      <dgm:t>
        <a:bodyPr/>
        <a:lstStyle/>
        <a:p>
          <a:endParaRPr lang="pt-PT" sz="1600" noProof="0">
            <a:solidFill>
              <a:schemeClr val="bg1"/>
            </a:solidFill>
          </a:endParaRPr>
        </a:p>
      </dgm:t>
    </dgm:pt>
    <dgm:pt modelId="{A284341A-447F-4926-A87E-DC87F7D521A3}">
      <dgm:prSet phldrT="[Texto]" custT="1"/>
      <dgm:spPr>
        <a:scene3d>
          <a:camera prst="orthographicFront" fov="0">
            <a:rot lat="0" lon="0" rev="0"/>
          </a:camera>
          <a:lightRig rig="glow" dir="t">
            <a:rot lat="0" lon="0" rev="6360000"/>
          </a:lightRig>
        </a:scene3d>
        <a:sp3d contourW="1000" prstMaterial="flat">
          <a:bevelT w="95250" h="101600"/>
          <a:bevelB prst="relaxedInset"/>
          <a:contourClr>
            <a:schemeClr val="accent1">
              <a:shade val="80000"/>
              <a:alpha val="50000"/>
              <a:hueOff val="9"/>
              <a:satOff val="-291"/>
              <a:lumOff val="1839"/>
              <a:alphaOff val="12000"/>
              <a:satMod val="300000"/>
            </a:schemeClr>
          </a:contourClr>
        </a:sp3d>
      </dgm:spPr>
      <dgm:t>
        <a:bodyPr/>
        <a:lstStyle/>
        <a:p>
          <a:r>
            <a:rPr lang="pt-PT" sz="1800" b="0" noProof="0" dirty="0" smtClean="0">
              <a:solidFill>
                <a:schemeClr val="bg1">
                  <a:lumMod val="95000"/>
                </a:schemeClr>
              </a:solidFill>
            </a:rPr>
            <a:t>PC1</a:t>
          </a:r>
          <a:endParaRPr lang="pt-PT" sz="1800" b="0" noProof="0" dirty="0">
            <a:solidFill>
              <a:schemeClr val="bg1">
                <a:lumMod val="95000"/>
              </a:schemeClr>
            </a:solidFill>
          </a:endParaRPr>
        </a:p>
      </dgm:t>
    </dgm:pt>
    <dgm:pt modelId="{84E2DC8E-0727-43AD-81FE-455514E4441A}" type="parTrans" cxnId="{106E7E84-60DB-44AC-8C82-FEEDD2F17180}">
      <dgm:prSet/>
      <dgm:spPr/>
      <dgm:t>
        <a:bodyPr/>
        <a:lstStyle/>
        <a:p>
          <a:endParaRPr lang="pt-PT" sz="1600" noProof="0">
            <a:solidFill>
              <a:schemeClr val="bg1"/>
            </a:solidFill>
          </a:endParaRPr>
        </a:p>
      </dgm:t>
    </dgm:pt>
    <dgm:pt modelId="{3999BFF8-C3FD-46FD-A0A1-FF3ED2CBD2F9}" type="sibTrans" cxnId="{106E7E84-60DB-44AC-8C82-FEEDD2F17180}">
      <dgm:prSet/>
      <dgm:spPr/>
      <dgm:t>
        <a:bodyPr/>
        <a:lstStyle/>
        <a:p>
          <a:endParaRPr lang="pt-PT" sz="1600" noProof="0">
            <a:solidFill>
              <a:schemeClr val="bg1"/>
            </a:solidFill>
          </a:endParaRPr>
        </a:p>
      </dgm:t>
    </dgm:pt>
    <dgm:pt modelId="{CBF61F50-35BC-4DA9-AFB9-44C92A18E46D}">
      <dgm:prSet phldrT="[Texto]" custT="1"/>
      <dgm:spPr>
        <a:scene3d>
          <a:camera prst="orthographicFront" fov="0">
            <a:rot lat="0" lon="0" rev="0"/>
          </a:camera>
          <a:lightRig rig="glow" dir="t">
            <a:rot lat="0" lon="0" rev="6360000"/>
          </a:lightRig>
        </a:scene3d>
        <a:sp3d contourW="1000" prstMaterial="flat">
          <a:bevelT w="95250" h="101600"/>
          <a:bevelB prst="relaxedInset"/>
          <a:contourClr>
            <a:schemeClr val="accent1">
              <a:shade val="80000"/>
              <a:alpha val="50000"/>
              <a:hueOff val="14"/>
              <a:satOff val="-436"/>
              <a:lumOff val="2758"/>
              <a:alphaOff val="18000"/>
              <a:satMod val="300000"/>
            </a:schemeClr>
          </a:contourClr>
        </a:sp3d>
      </dgm:spPr>
      <dgm:t>
        <a:bodyPr/>
        <a:lstStyle/>
        <a:p>
          <a:r>
            <a:rPr lang="pt-PT" sz="1800" b="0" noProof="0" dirty="0" smtClean="0">
              <a:solidFill>
                <a:schemeClr val="bg1">
                  <a:lumMod val="95000"/>
                </a:schemeClr>
              </a:solidFill>
            </a:rPr>
            <a:t>QG</a:t>
          </a:r>
          <a:endParaRPr lang="pt-PT" sz="1800" b="0" noProof="0" dirty="0">
            <a:solidFill>
              <a:schemeClr val="bg1">
                <a:lumMod val="95000"/>
              </a:schemeClr>
            </a:solidFill>
          </a:endParaRPr>
        </a:p>
      </dgm:t>
    </dgm:pt>
    <dgm:pt modelId="{FEC4DAF7-6EDD-4DB2-ACBC-AFE84829EC68}" type="parTrans" cxnId="{52A49248-700E-42DB-8ED2-682E1BF58C01}">
      <dgm:prSet/>
      <dgm:spPr/>
      <dgm:t>
        <a:bodyPr/>
        <a:lstStyle/>
        <a:p>
          <a:endParaRPr lang="pt-PT" sz="1600" noProof="0">
            <a:solidFill>
              <a:schemeClr val="bg1"/>
            </a:solidFill>
          </a:endParaRPr>
        </a:p>
      </dgm:t>
    </dgm:pt>
    <dgm:pt modelId="{03ED6624-53A3-48FE-8B51-ED2F98669701}" type="sibTrans" cxnId="{52A49248-700E-42DB-8ED2-682E1BF58C01}">
      <dgm:prSet/>
      <dgm:spPr/>
      <dgm:t>
        <a:bodyPr/>
        <a:lstStyle/>
        <a:p>
          <a:endParaRPr lang="pt-PT" sz="1600" noProof="0">
            <a:solidFill>
              <a:schemeClr val="bg1"/>
            </a:solidFill>
          </a:endParaRPr>
        </a:p>
      </dgm:t>
    </dgm:pt>
    <dgm:pt modelId="{4BAF061F-09CB-473B-BE8A-C8883E9D7900}">
      <dgm:prSet phldrT="[Texto]" custT="1"/>
      <dgm:spPr>
        <a:scene3d>
          <a:camera prst="orthographicFront" fov="0">
            <a:rot lat="0" lon="0" rev="0"/>
          </a:camera>
          <a:lightRig rig="glow" dir="t">
            <a:rot lat="0" lon="0" rev="6360000"/>
          </a:lightRig>
        </a:scene3d>
        <a:sp3d contourW="1000" prstMaterial="flat">
          <a:bevelT w="95250" h="101600"/>
          <a:bevelB prst="relaxedInset"/>
          <a:contourClr>
            <a:schemeClr val="accent1">
              <a:shade val="80000"/>
              <a:alpha val="50000"/>
              <a:hueOff val="18"/>
              <a:satOff val="-582"/>
              <a:lumOff val="3678"/>
              <a:alphaOff val="24000"/>
              <a:satMod val="300000"/>
            </a:schemeClr>
          </a:contourClr>
        </a:sp3d>
      </dgm:spPr>
      <dgm:t>
        <a:bodyPr/>
        <a:lstStyle/>
        <a:p>
          <a:r>
            <a:rPr lang="pt-PT" sz="1800" b="0" noProof="0" dirty="0" smtClean="0">
              <a:solidFill>
                <a:schemeClr val="bg1">
                  <a:lumMod val="95000"/>
                </a:schemeClr>
              </a:solidFill>
            </a:rPr>
            <a:t>Cálculo</a:t>
          </a:r>
        </a:p>
      </dgm:t>
    </dgm:pt>
    <dgm:pt modelId="{4D71BA84-2A66-4405-A185-D05113FC761D}" type="parTrans" cxnId="{D4EC87AA-40B1-4639-8BDE-403D38FFBBE6}">
      <dgm:prSet/>
      <dgm:spPr/>
      <dgm:t>
        <a:bodyPr/>
        <a:lstStyle/>
        <a:p>
          <a:endParaRPr lang="pt-PT" sz="1600" noProof="0">
            <a:solidFill>
              <a:schemeClr val="bg1"/>
            </a:solidFill>
          </a:endParaRPr>
        </a:p>
      </dgm:t>
    </dgm:pt>
    <dgm:pt modelId="{3F603FBF-A8D8-431C-942C-2F8587FD42F0}" type="sibTrans" cxnId="{D4EC87AA-40B1-4639-8BDE-403D38FFBBE6}">
      <dgm:prSet/>
      <dgm:spPr/>
      <dgm:t>
        <a:bodyPr/>
        <a:lstStyle/>
        <a:p>
          <a:endParaRPr lang="pt-PT" sz="1600" noProof="0">
            <a:solidFill>
              <a:schemeClr val="bg1"/>
            </a:solidFill>
          </a:endParaRPr>
        </a:p>
      </dgm:t>
    </dgm:pt>
    <dgm:pt modelId="{3FD0B830-A126-42B0-B02F-E44387D49006}">
      <dgm:prSet custT="1"/>
      <dgm:spPr>
        <a:scene3d>
          <a:camera prst="orthographicFront" fov="0">
            <a:rot lat="0" lon="0" rev="0"/>
          </a:camera>
          <a:lightRig rig="glow" dir="t">
            <a:rot lat="0" lon="0" rev="6360000"/>
          </a:lightRig>
        </a:scene3d>
        <a:sp3d contourW="1000" prstMaterial="flat">
          <a:bevelT w="95250" h="101600"/>
          <a:bevelB prst="relaxedInset"/>
          <a:contourClr>
            <a:schemeClr val="accent1">
              <a:shade val="80000"/>
              <a:alpha val="50000"/>
              <a:hueOff val="23"/>
              <a:satOff val="-727"/>
              <a:lumOff val="4597"/>
              <a:alphaOff val="30000"/>
              <a:satMod val="300000"/>
            </a:schemeClr>
          </a:contourClr>
        </a:sp3d>
      </dgm:spPr>
      <dgm:t>
        <a:bodyPr/>
        <a:lstStyle/>
        <a:p>
          <a:r>
            <a:rPr lang="pt-PT" sz="1600" b="0" noProof="0" dirty="0" smtClean="0">
              <a:solidFill>
                <a:schemeClr val="bg1">
                  <a:lumMod val="95000"/>
                </a:schemeClr>
              </a:solidFill>
            </a:rPr>
            <a:t>IEE</a:t>
          </a:r>
          <a:endParaRPr lang="pt-PT" sz="1600" b="0" noProof="0" dirty="0">
            <a:solidFill>
              <a:schemeClr val="bg1">
                <a:lumMod val="95000"/>
              </a:schemeClr>
            </a:solidFill>
          </a:endParaRPr>
        </a:p>
      </dgm:t>
    </dgm:pt>
    <dgm:pt modelId="{D6307457-EFD5-44A9-BCC8-03EA8D1BD362}" type="sibTrans" cxnId="{B0B26678-D998-437C-8EB7-C16D952BC923}">
      <dgm:prSet/>
      <dgm:spPr/>
      <dgm:t>
        <a:bodyPr/>
        <a:lstStyle/>
        <a:p>
          <a:endParaRPr lang="pt-PT" sz="1600" noProof="0">
            <a:solidFill>
              <a:schemeClr val="bg1"/>
            </a:solidFill>
          </a:endParaRPr>
        </a:p>
      </dgm:t>
    </dgm:pt>
    <dgm:pt modelId="{2DB3798C-47BB-44AE-A08E-2F02255CDA90}" type="parTrans" cxnId="{B0B26678-D998-437C-8EB7-C16D952BC923}">
      <dgm:prSet/>
      <dgm:spPr/>
      <dgm:t>
        <a:bodyPr/>
        <a:lstStyle/>
        <a:p>
          <a:endParaRPr lang="pt-PT" sz="1600" noProof="0">
            <a:solidFill>
              <a:schemeClr val="bg1"/>
            </a:solidFill>
          </a:endParaRPr>
        </a:p>
      </dgm:t>
    </dgm:pt>
    <dgm:pt modelId="{0F8FEE0C-9D9D-4F6E-B65D-9850B9EA5A33}" type="pres">
      <dgm:prSet presAssocID="{F70666A9-ED34-4E67-9A4A-30580A9F2332}" presName="composite" presStyleCnt="0">
        <dgm:presLayoutVars>
          <dgm:chMax val="1"/>
          <dgm:dir/>
          <dgm:resizeHandles val="exact"/>
        </dgm:presLayoutVars>
      </dgm:prSet>
      <dgm:spPr/>
      <dgm:t>
        <a:bodyPr/>
        <a:lstStyle/>
        <a:p>
          <a:endParaRPr lang="pt-PT"/>
        </a:p>
      </dgm:t>
    </dgm:pt>
    <dgm:pt modelId="{A6974B3A-E934-4A57-B362-5AFB06BB7FCE}" type="pres">
      <dgm:prSet presAssocID="{F70666A9-ED34-4E67-9A4A-30580A9F2332}" presName="radial" presStyleCnt="0">
        <dgm:presLayoutVars>
          <dgm:animLvl val="ctr"/>
        </dgm:presLayoutVars>
      </dgm:prSet>
      <dgm:spPr>
        <a:scene3d>
          <a:camera prst="orthographicFront"/>
          <a:lightRig rig="threePt" dir="t"/>
        </a:scene3d>
        <a:sp3d>
          <a:bevelB prst="relaxedInset"/>
        </a:sp3d>
      </dgm:spPr>
      <dgm:t>
        <a:bodyPr/>
        <a:lstStyle/>
        <a:p>
          <a:endParaRPr lang="pt-PT"/>
        </a:p>
      </dgm:t>
    </dgm:pt>
    <dgm:pt modelId="{DEF8834C-1E83-453E-A65D-C9CEF39635B5}" type="pres">
      <dgm:prSet presAssocID="{738FDAE8-4038-47F8-933C-2DE0A832656D}" presName="centerShape" presStyleLbl="vennNode1" presStyleIdx="0" presStyleCnt="6" custScaleX="91929" custScaleY="81733" custLinFactNeighborX="2783" custLinFactNeighborY="-11356"/>
      <dgm:spPr/>
      <dgm:t>
        <a:bodyPr/>
        <a:lstStyle/>
        <a:p>
          <a:endParaRPr lang="pt-PT"/>
        </a:p>
      </dgm:t>
    </dgm:pt>
    <dgm:pt modelId="{6FEE57C2-66EE-4DA3-A63D-BF2991A37B9A}" type="pres">
      <dgm:prSet presAssocID="{A3C29F9F-F210-46BB-B1A4-305306495B24}" presName="node" presStyleLbl="vennNode1" presStyleIdx="1" presStyleCnt="6" custScaleX="105577" custScaleY="95207" custRadScaleRad="91232" custRadScaleInc="3321">
        <dgm:presLayoutVars>
          <dgm:bulletEnabled val="1"/>
        </dgm:presLayoutVars>
      </dgm:prSet>
      <dgm:spPr/>
      <dgm:t>
        <a:bodyPr/>
        <a:lstStyle/>
        <a:p>
          <a:endParaRPr lang="pt-PT"/>
        </a:p>
      </dgm:t>
    </dgm:pt>
    <dgm:pt modelId="{D81C1BCF-A363-4A99-BAAE-75FB938A26F4}" type="pres">
      <dgm:prSet presAssocID="{A284341A-447F-4926-A87E-DC87F7D521A3}" presName="node" presStyleLbl="vennNode1" presStyleIdx="2" presStyleCnt="6" custScaleX="108141" custScaleY="98982" custRadScaleRad="91608" custRadScaleInc="9735">
        <dgm:presLayoutVars>
          <dgm:bulletEnabled val="1"/>
        </dgm:presLayoutVars>
      </dgm:prSet>
      <dgm:spPr/>
      <dgm:t>
        <a:bodyPr/>
        <a:lstStyle/>
        <a:p>
          <a:endParaRPr lang="pt-PT"/>
        </a:p>
      </dgm:t>
    </dgm:pt>
    <dgm:pt modelId="{30348C06-815C-4A7C-AD5F-AC5522D12C47}" type="pres">
      <dgm:prSet presAssocID="{CBF61F50-35BC-4DA9-AFB9-44C92A18E46D}" presName="node" presStyleLbl="vennNode1" presStyleIdx="3" presStyleCnt="6" custScaleX="102604" custScaleY="99066" custRadScaleRad="50030" custRadScaleInc="41062">
        <dgm:presLayoutVars>
          <dgm:bulletEnabled val="1"/>
        </dgm:presLayoutVars>
      </dgm:prSet>
      <dgm:spPr/>
      <dgm:t>
        <a:bodyPr/>
        <a:lstStyle/>
        <a:p>
          <a:endParaRPr lang="pt-PT"/>
        </a:p>
      </dgm:t>
    </dgm:pt>
    <dgm:pt modelId="{896180C7-DBF6-4B97-B924-A0A90072293F}" type="pres">
      <dgm:prSet presAssocID="{4BAF061F-09CB-473B-BE8A-C8883E9D7900}" presName="node" presStyleLbl="vennNode1" presStyleIdx="4" presStyleCnt="6" custScaleX="103358" custScaleY="97618" custRadScaleRad="82217" custRadScaleInc="95122">
        <dgm:presLayoutVars>
          <dgm:bulletEnabled val="1"/>
        </dgm:presLayoutVars>
      </dgm:prSet>
      <dgm:spPr/>
      <dgm:t>
        <a:bodyPr/>
        <a:lstStyle/>
        <a:p>
          <a:endParaRPr lang="pt-PT"/>
        </a:p>
      </dgm:t>
    </dgm:pt>
    <dgm:pt modelId="{C091A32B-E0E0-49A3-A431-1D2F7AA549D0}" type="pres">
      <dgm:prSet presAssocID="{3FD0B830-A126-42B0-B02F-E44387D49006}" presName="node" presStyleLbl="vennNode1" presStyleIdx="5" presStyleCnt="6" custScaleX="95328" custScaleY="84792" custRadScaleRad="113312" custRadScaleInc="-85532">
        <dgm:presLayoutVars>
          <dgm:bulletEnabled val="1"/>
        </dgm:presLayoutVars>
      </dgm:prSet>
      <dgm:spPr/>
      <dgm:t>
        <a:bodyPr/>
        <a:lstStyle/>
        <a:p>
          <a:endParaRPr lang="pt-PT"/>
        </a:p>
      </dgm:t>
    </dgm:pt>
  </dgm:ptLst>
  <dgm:cxnLst>
    <dgm:cxn modelId="{64E88911-616E-466D-9FF5-899762C625A8}" type="presOf" srcId="{F70666A9-ED34-4E67-9A4A-30580A9F2332}" destId="{0F8FEE0C-9D9D-4F6E-B65D-9850B9EA5A33}" srcOrd="0" destOrd="0" presId="urn:microsoft.com/office/officeart/2005/8/layout/radial3"/>
    <dgm:cxn modelId="{3FAFFA5D-D9C8-4983-BC6E-DC69EA993062}" type="presOf" srcId="{CBF61F50-35BC-4DA9-AFB9-44C92A18E46D}" destId="{30348C06-815C-4A7C-AD5F-AC5522D12C47}" srcOrd="0" destOrd="0" presId="urn:microsoft.com/office/officeart/2005/8/layout/radial3"/>
    <dgm:cxn modelId="{D4EC87AA-40B1-4639-8BDE-403D38FFBBE6}" srcId="{738FDAE8-4038-47F8-933C-2DE0A832656D}" destId="{4BAF061F-09CB-473B-BE8A-C8883E9D7900}" srcOrd="3" destOrd="0" parTransId="{4D71BA84-2A66-4405-A185-D05113FC761D}" sibTransId="{3F603FBF-A8D8-431C-942C-2F8587FD42F0}"/>
    <dgm:cxn modelId="{72E70A97-1C09-4FEB-ABF5-E9173F01DE25}" type="presOf" srcId="{A284341A-447F-4926-A87E-DC87F7D521A3}" destId="{D81C1BCF-A363-4A99-BAAE-75FB938A26F4}" srcOrd="0" destOrd="0" presId="urn:microsoft.com/office/officeart/2005/8/layout/radial3"/>
    <dgm:cxn modelId="{6713302A-04B2-432F-B3D5-DBCF0782DA25}" srcId="{F70666A9-ED34-4E67-9A4A-30580A9F2332}" destId="{738FDAE8-4038-47F8-933C-2DE0A832656D}" srcOrd="0" destOrd="0" parTransId="{72675783-4B6E-4B58-8224-8218298C3644}" sibTransId="{503E1766-9B10-4830-BF4E-D8C37DA9AD89}"/>
    <dgm:cxn modelId="{961992FA-786D-46A9-A789-8D83EFC8E690}" type="presOf" srcId="{738FDAE8-4038-47F8-933C-2DE0A832656D}" destId="{DEF8834C-1E83-453E-A65D-C9CEF39635B5}" srcOrd="0" destOrd="0" presId="urn:microsoft.com/office/officeart/2005/8/layout/radial3"/>
    <dgm:cxn modelId="{106E7E84-60DB-44AC-8C82-FEEDD2F17180}" srcId="{738FDAE8-4038-47F8-933C-2DE0A832656D}" destId="{A284341A-447F-4926-A87E-DC87F7D521A3}" srcOrd="1" destOrd="0" parTransId="{84E2DC8E-0727-43AD-81FE-455514E4441A}" sibTransId="{3999BFF8-C3FD-46FD-A0A1-FF3ED2CBD2F9}"/>
    <dgm:cxn modelId="{1BD768E8-B93C-4220-AE46-AB92DF1B8C16}" type="presOf" srcId="{3FD0B830-A126-42B0-B02F-E44387D49006}" destId="{C091A32B-E0E0-49A3-A431-1D2F7AA549D0}" srcOrd="0" destOrd="0" presId="urn:microsoft.com/office/officeart/2005/8/layout/radial3"/>
    <dgm:cxn modelId="{A99E8DA9-3CB3-4B4D-80B8-68F8D2EA6DE4}" srcId="{738FDAE8-4038-47F8-933C-2DE0A832656D}" destId="{A3C29F9F-F210-46BB-B1A4-305306495B24}" srcOrd="0" destOrd="0" parTransId="{C75DFB5A-53D8-435D-952E-19AEB32BEFBB}" sibTransId="{8F14E245-1A44-400F-BB0C-A41B05320D05}"/>
    <dgm:cxn modelId="{41D1F87C-4319-457C-A021-5B8D36D9A968}" type="presOf" srcId="{A3C29F9F-F210-46BB-B1A4-305306495B24}" destId="{6FEE57C2-66EE-4DA3-A63D-BF2991A37B9A}" srcOrd="0" destOrd="0" presId="urn:microsoft.com/office/officeart/2005/8/layout/radial3"/>
    <dgm:cxn modelId="{B9E58E99-2204-48C2-8F21-735E91D211D2}" type="presOf" srcId="{4BAF061F-09CB-473B-BE8A-C8883E9D7900}" destId="{896180C7-DBF6-4B97-B924-A0A90072293F}" srcOrd="0" destOrd="0" presId="urn:microsoft.com/office/officeart/2005/8/layout/radial3"/>
    <dgm:cxn modelId="{B0B26678-D998-437C-8EB7-C16D952BC923}" srcId="{738FDAE8-4038-47F8-933C-2DE0A832656D}" destId="{3FD0B830-A126-42B0-B02F-E44387D49006}" srcOrd="4" destOrd="0" parTransId="{2DB3798C-47BB-44AE-A08E-2F02255CDA90}" sibTransId="{D6307457-EFD5-44A9-BCC8-03EA8D1BD362}"/>
    <dgm:cxn modelId="{52A49248-700E-42DB-8ED2-682E1BF58C01}" srcId="{738FDAE8-4038-47F8-933C-2DE0A832656D}" destId="{CBF61F50-35BC-4DA9-AFB9-44C92A18E46D}" srcOrd="2" destOrd="0" parTransId="{FEC4DAF7-6EDD-4DB2-ACBC-AFE84829EC68}" sibTransId="{03ED6624-53A3-48FE-8B51-ED2F98669701}"/>
    <dgm:cxn modelId="{0B25FD4F-56F1-420B-9494-A7535C4C9262}" type="presParOf" srcId="{0F8FEE0C-9D9D-4F6E-B65D-9850B9EA5A33}" destId="{A6974B3A-E934-4A57-B362-5AFB06BB7FCE}" srcOrd="0" destOrd="0" presId="urn:microsoft.com/office/officeart/2005/8/layout/radial3"/>
    <dgm:cxn modelId="{B2F18C42-A725-48BE-A6D8-A8C25D806B25}" type="presParOf" srcId="{A6974B3A-E934-4A57-B362-5AFB06BB7FCE}" destId="{DEF8834C-1E83-453E-A65D-C9CEF39635B5}" srcOrd="0" destOrd="0" presId="urn:microsoft.com/office/officeart/2005/8/layout/radial3"/>
    <dgm:cxn modelId="{82D6F08E-C591-4917-B049-C433DFB28D5D}" type="presParOf" srcId="{A6974B3A-E934-4A57-B362-5AFB06BB7FCE}" destId="{6FEE57C2-66EE-4DA3-A63D-BF2991A37B9A}" srcOrd="1" destOrd="0" presId="urn:microsoft.com/office/officeart/2005/8/layout/radial3"/>
    <dgm:cxn modelId="{74390854-B335-4FA3-8FD3-099E1D9BC234}" type="presParOf" srcId="{A6974B3A-E934-4A57-B362-5AFB06BB7FCE}" destId="{D81C1BCF-A363-4A99-BAAE-75FB938A26F4}" srcOrd="2" destOrd="0" presId="urn:microsoft.com/office/officeart/2005/8/layout/radial3"/>
    <dgm:cxn modelId="{E0B7B268-513D-40DC-8FFE-7BBE37E4B05A}" type="presParOf" srcId="{A6974B3A-E934-4A57-B362-5AFB06BB7FCE}" destId="{30348C06-815C-4A7C-AD5F-AC5522D12C47}" srcOrd="3" destOrd="0" presId="urn:microsoft.com/office/officeart/2005/8/layout/radial3"/>
    <dgm:cxn modelId="{E1BAF452-3AFA-4512-A803-A49E5142511B}" type="presParOf" srcId="{A6974B3A-E934-4A57-B362-5AFB06BB7FCE}" destId="{896180C7-DBF6-4B97-B924-A0A90072293F}" srcOrd="4" destOrd="0" presId="urn:microsoft.com/office/officeart/2005/8/layout/radial3"/>
    <dgm:cxn modelId="{54932BD4-E746-48EE-8431-AD47548B1AB1}" type="presParOf" srcId="{A6974B3A-E934-4A57-B362-5AFB06BB7FCE}" destId="{C091A32B-E0E0-49A3-A431-1D2F7AA549D0}" srcOrd="5" destOrd="0" presId="urn:microsoft.com/office/officeart/2005/8/layout/radial3"/>
  </dgm:cxnLst>
  <dgm:bg>
    <a:solidFill>
      <a:srgbClr val="C3C1C1">
        <a:alpha val="50196"/>
      </a:srgbClr>
    </a:solidFill>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AF8275-5D00-40C3-8ACA-D040D9E0255E}" type="doc">
      <dgm:prSet loTypeId="urn:microsoft.com/office/officeart/2005/8/layout/radial1" loCatId="cycle" qsTypeId="urn:microsoft.com/office/officeart/2005/8/quickstyle/simple1" qsCatId="simple" csTypeId="urn:microsoft.com/office/officeart/2005/8/colors/colorful1#3" csCatId="colorful" phldr="1"/>
      <dgm:spPr/>
    </dgm:pt>
    <dgm:pt modelId="{5FE16FFA-991E-411D-8E13-4FE3B03BD35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effectLst/>
              <a:latin typeface="NewsGotT" pitchFamily="2" charset="0"/>
              <a:cs typeface="Times New Roman" pitchFamily="18" charset="0"/>
            </a:rPr>
            <a:t>Projecto</a:t>
          </a:r>
          <a:endParaRPr kumimoji="0" lang="en-US" b="1" i="0" u="none" strike="noStrike" cap="none" normalizeH="0" baseline="0" dirty="0" smtClean="0">
            <a:ln/>
            <a:effectLst/>
            <a:latin typeface="NewsGotT" pitchFamily="2" charset="0"/>
          </a:endParaRPr>
        </a:p>
      </dgm:t>
    </dgm:pt>
    <dgm:pt modelId="{72A877BB-AC82-4240-B267-E03126A1D60C}" type="parTrans" cxnId="{E0DD9749-CCCF-4738-9855-81B6AB36EF06}">
      <dgm:prSet/>
      <dgm:spPr/>
      <dgm:t>
        <a:bodyPr/>
        <a:lstStyle/>
        <a:p>
          <a:endParaRPr lang="pt-PT"/>
        </a:p>
      </dgm:t>
    </dgm:pt>
    <dgm:pt modelId="{D650CC1F-0C0A-4A1A-9457-2FEAAB0A3B6D}" type="sibTrans" cxnId="{E0DD9749-CCCF-4738-9855-81B6AB36EF06}">
      <dgm:prSet/>
      <dgm:spPr/>
      <dgm:t>
        <a:bodyPr/>
        <a:lstStyle/>
        <a:p>
          <a:endParaRPr lang="pt-PT"/>
        </a:p>
      </dgm:t>
    </dgm:pt>
    <dgm:pt modelId="{E69D7DF2-48EA-4418-9942-DEC55DC4ACE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NewsGotT" pitchFamily="2" charset="0"/>
              <a:ea typeface="Times New Roman" pitchFamily="18" charset="0"/>
              <a:cs typeface="Trebuchet MS" pitchFamily="34" charset="0"/>
            </a:rPr>
            <a:t>IEGI</a:t>
          </a:r>
        </a:p>
      </dgm:t>
    </dgm:pt>
    <dgm:pt modelId="{9F365430-AE26-43D0-A198-7CDADF4FDAD6}" type="parTrans" cxnId="{61D47775-2C34-4ABA-960A-DFE248F916F3}">
      <dgm:prSet/>
      <dgm:spPr/>
      <dgm:t>
        <a:bodyPr/>
        <a:lstStyle/>
        <a:p>
          <a:endParaRPr lang="pt-PT"/>
        </a:p>
      </dgm:t>
    </dgm:pt>
    <dgm:pt modelId="{03441A8E-8713-49C5-B780-C05962B7B37F}" type="sibTrans" cxnId="{61D47775-2C34-4ABA-960A-DFE248F916F3}">
      <dgm:prSet/>
      <dgm:spPr/>
      <dgm:t>
        <a:bodyPr/>
        <a:lstStyle/>
        <a:p>
          <a:endParaRPr lang="pt-PT"/>
        </a:p>
      </dgm:t>
    </dgm:pt>
    <dgm:pt modelId="{BA2263CC-8C40-4014-B0A4-9A50C4AC08B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NewsGotT" pitchFamily="2" charset="0"/>
            </a:rPr>
            <a:t>PC1</a:t>
          </a:r>
        </a:p>
      </dgm:t>
    </dgm:pt>
    <dgm:pt modelId="{0CD2D73C-0548-4E4F-89A7-F4F9FA3C929C}" type="parTrans" cxnId="{54A10F96-427C-4169-AC99-F72E437DBEAB}">
      <dgm:prSet/>
      <dgm:spPr/>
      <dgm:t>
        <a:bodyPr/>
        <a:lstStyle/>
        <a:p>
          <a:endParaRPr lang="pt-PT"/>
        </a:p>
      </dgm:t>
    </dgm:pt>
    <dgm:pt modelId="{18EB6CF3-1139-486E-8BB0-B3B780F844EE}" type="sibTrans" cxnId="{54A10F96-427C-4169-AC99-F72E437DBEAB}">
      <dgm:prSet/>
      <dgm:spPr/>
      <dgm:t>
        <a:bodyPr/>
        <a:lstStyle/>
        <a:p>
          <a:endParaRPr lang="pt-PT"/>
        </a:p>
      </dgm:t>
    </dgm:pt>
    <dgm:pt modelId="{6804C2FE-2FAD-4EB1-BEFC-8441DCB00B8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effectLst/>
              <a:latin typeface="NewsGotT" pitchFamily="2" charset="0"/>
              <a:ea typeface="Times New Roman" pitchFamily="18" charset="0"/>
              <a:cs typeface="Trebuchet MS" pitchFamily="34" charset="0"/>
            </a:rPr>
            <a:t>CALC</a:t>
          </a:r>
          <a:endParaRPr kumimoji="0" lang="en-US" b="1" i="0" u="none" strike="noStrike" cap="none" normalizeH="0" baseline="0" dirty="0" smtClean="0">
            <a:ln/>
            <a:effectLst/>
            <a:latin typeface="NewsGotT" pitchFamily="2" charset="0"/>
            <a:ea typeface="Times New Roman" pitchFamily="18" charset="0"/>
            <a:cs typeface="Trebuchet MS" pitchFamily="34" charset="0"/>
          </a:endParaRPr>
        </a:p>
      </dgm:t>
    </dgm:pt>
    <dgm:pt modelId="{A75FA49C-6338-45BF-A823-815D1537BB2C}" type="parTrans" cxnId="{E1E84A55-83FA-481A-B263-6898322D2395}">
      <dgm:prSet/>
      <dgm:spPr/>
      <dgm:t>
        <a:bodyPr/>
        <a:lstStyle/>
        <a:p>
          <a:endParaRPr lang="pt-PT"/>
        </a:p>
      </dgm:t>
    </dgm:pt>
    <dgm:pt modelId="{42217705-4890-430F-81ED-4C254753DBC0}" type="sibTrans" cxnId="{E1E84A55-83FA-481A-B263-6898322D2395}">
      <dgm:prSet/>
      <dgm:spPr/>
      <dgm:t>
        <a:bodyPr/>
        <a:lstStyle/>
        <a:p>
          <a:endParaRPr lang="pt-PT"/>
        </a:p>
      </dgm:t>
    </dgm:pt>
    <dgm:pt modelId="{CF871031-0C04-4024-9B7C-4E037BC13CD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effectLst/>
              <a:latin typeface="NewsGotT" pitchFamily="2" charset="0"/>
              <a:ea typeface="Times New Roman" pitchFamily="18" charset="0"/>
              <a:cs typeface="Trebuchet MS" pitchFamily="34" charset="0"/>
            </a:rPr>
            <a:t>QG</a:t>
          </a:r>
          <a:endParaRPr kumimoji="0" lang="en-US" b="1" i="0" u="none" strike="noStrike" cap="none" normalizeH="0" baseline="0" dirty="0" smtClean="0">
            <a:ln/>
            <a:effectLst/>
            <a:latin typeface="NewsGotT" pitchFamily="2" charset="0"/>
            <a:ea typeface="Times New Roman" pitchFamily="18" charset="0"/>
            <a:cs typeface="Trebuchet MS" pitchFamily="34" charset="0"/>
          </a:endParaRPr>
        </a:p>
      </dgm:t>
    </dgm:pt>
    <dgm:pt modelId="{39F466F9-B632-4A81-BE93-7DB903E874FF}" type="parTrans" cxnId="{DC2FD63C-600A-4BE3-ADD1-7F712BB621D9}">
      <dgm:prSet/>
      <dgm:spPr/>
      <dgm:t>
        <a:bodyPr/>
        <a:lstStyle/>
        <a:p>
          <a:endParaRPr lang="pt-PT"/>
        </a:p>
      </dgm:t>
    </dgm:pt>
    <dgm:pt modelId="{5535D91F-9BCE-4481-8D58-208C5A473ACB}" type="sibTrans" cxnId="{DC2FD63C-600A-4BE3-ADD1-7F712BB621D9}">
      <dgm:prSet/>
      <dgm:spPr/>
      <dgm:t>
        <a:bodyPr/>
        <a:lstStyle/>
        <a:p>
          <a:endParaRPr lang="pt-PT"/>
        </a:p>
      </dgm:t>
    </dgm:pt>
    <dgm:pt modelId="{502BE736-765F-4BE3-A0C4-E04F2A79B452}" type="pres">
      <dgm:prSet presAssocID="{82AF8275-5D00-40C3-8ACA-D040D9E0255E}" presName="cycle" presStyleCnt="0">
        <dgm:presLayoutVars>
          <dgm:chMax val="1"/>
          <dgm:dir/>
          <dgm:animLvl val="ctr"/>
          <dgm:resizeHandles val="exact"/>
        </dgm:presLayoutVars>
      </dgm:prSet>
      <dgm:spPr/>
    </dgm:pt>
    <dgm:pt modelId="{1C198A55-0E16-42B7-8C81-ACA8EFC140CE}" type="pres">
      <dgm:prSet presAssocID="{5FE16FFA-991E-411D-8E13-4FE3B03BD35F}" presName="centerShape" presStyleLbl="node0" presStyleIdx="0" presStyleCnt="1"/>
      <dgm:spPr/>
      <dgm:t>
        <a:bodyPr/>
        <a:lstStyle/>
        <a:p>
          <a:endParaRPr lang="pt-PT"/>
        </a:p>
      </dgm:t>
    </dgm:pt>
    <dgm:pt modelId="{7B395ADC-5DF7-46D0-BC92-A4B61D7253D4}" type="pres">
      <dgm:prSet presAssocID="{9F365430-AE26-43D0-A198-7CDADF4FDAD6}" presName="Name9" presStyleLbl="parChTrans1D2" presStyleIdx="0" presStyleCnt="4"/>
      <dgm:spPr/>
      <dgm:t>
        <a:bodyPr/>
        <a:lstStyle/>
        <a:p>
          <a:endParaRPr lang="pt-PT"/>
        </a:p>
      </dgm:t>
    </dgm:pt>
    <dgm:pt modelId="{F5581B2D-870E-4090-9C32-B121996848F4}" type="pres">
      <dgm:prSet presAssocID="{9F365430-AE26-43D0-A198-7CDADF4FDAD6}" presName="connTx" presStyleLbl="parChTrans1D2" presStyleIdx="0" presStyleCnt="4"/>
      <dgm:spPr/>
      <dgm:t>
        <a:bodyPr/>
        <a:lstStyle/>
        <a:p>
          <a:endParaRPr lang="pt-PT"/>
        </a:p>
      </dgm:t>
    </dgm:pt>
    <dgm:pt modelId="{CC04D70A-2EA4-4720-89D2-00F5E5D65EEA}" type="pres">
      <dgm:prSet presAssocID="{E69D7DF2-48EA-4418-9942-DEC55DC4ACEF}" presName="node" presStyleLbl="node1" presStyleIdx="0" presStyleCnt="4">
        <dgm:presLayoutVars>
          <dgm:bulletEnabled val="1"/>
        </dgm:presLayoutVars>
      </dgm:prSet>
      <dgm:spPr/>
      <dgm:t>
        <a:bodyPr/>
        <a:lstStyle/>
        <a:p>
          <a:endParaRPr lang="pt-PT"/>
        </a:p>
      </dgm:t>
    </dgm:pt>
    <dgm:pt modelId="{55BF0934-2B53-47F4-AC83-5004614EE7C1}" type="pres">
      <dgm:prSet presAssocID="{0CD2D73C-0548-4E4F-89A7-F4F9FA3C929C}" presName="Name9" presStyleLbl="parChTrans1D2" presStyleIdx="1" presStyleCnt="4"/>
      <dgm:spPr/>
      <dgm:t>
        <a:bodyPr/>
        <a:lstStyle/>
        <a:p>
          <a:endParaRPr lang="pt-PT"/>
        </a:p>
      </dgm:t>
    </dgm:pt>
    <dgm:pt modelId="{410A05E8-5216-45F7-9CEB-45C111CDB841}" type="pres">
      <dgm:prSet presAssocID="{0CD2D73C-0548-4E4F-89A7-F4F9FA3C929C}" presName="connTx" presStyleLbl="parChTrans1D2" presStyleIdx="1" presStyleCnt="4"/>
      <dgm:spPr/>
      <dgm:t>
        <a:bodyPr/>
        <a:lstStyle/>
        <a:p>
          <a:endParaRPr lang="pt-PT"/>
        </a:p>
      </dgm:t>
    </dgm:pt>
    <dgm:pt modelId="{51FBA65E-AB6A-4888-8F19-CD67DD0474AB}" type="pres">
      <dgm:prSet presAssocID="{BA2263CC-8C40-4014-B0A4-9A50C4AC08BF}" presName="node" presStyleLbl="node1" presStyleIdx="1" presStyleCnt="4">
        <dgm:presLayoutVars>
          <dgm:bulletEnabled val="1"/>
        </dgm:presLayoutVars>
      </dgm:prSet>
      <dgm:spPr/>
      <dgm:t>
        <a:bodyPr/>
        <a:lstStyle/>
        <a:p>
          <a:endParaRPr lang="pt-PT"/>
        </a:p>
      </dgm:t>
    </dgm:pt>
    <dgm:pt modelId="{F06BDC23-BF60-4457-8CB1-6AC5202EDA51}" type="pres">
      <dgm:prSet presAssocID="{A75FA49C-6338-45BF-A823-815D1537BB2C}" presName="Name9" presStyleLbl="parChTrans1D2" presStyleIdx="2" presStyleCnt="4"/>
      <dgm:spPr/>
      <dgm:t>
        <a:bodyPr/>
        <a:lstStyle/>
        <a:p>
          <a:endParaRPr lang="pt-PT"/>
        </a:p>
      </dgm:t>
    </dgm:pt>
    <dgm:pt modelId="{E1B274D7-D1B6-4393-896E-6F25DC03C230}" type="pres">
      <dgm:prSet presAssocID="{A75FA49C-6338-45BF-A823-815D1537BB2C}" presName="connTx" presStyleLbl="parChTrans1D2" presStyleIdx="2" presStyleCnt="4"/>
      <dgm:spPr/>
      <dgm:t>
        <a:bodyPr/>
        <a:lstStyle/>
        <a:p>
          <a:endParaRPr lang="pt-PT"/>
        </a:p>
      </dgm:t>
    </dgm:pt>
    <dgm:pt modelId="{EF693550-5886-40DB-8A2D-145C7D203101}" type="pres">
      <dgm:prSet presAssocID="{6804C2FE-2FAD-4EB1-BEFC-8441DCB00B8B}" presName="node" presStyleLbl="node1" presStyleIdx="2" presStyleCnt="4">
        <dgm:presLayoutVars>
          <dgm:bulletEnabled val="1"/>
        </dgm:presLayoutVars>
      </dgm:prSet>
      <dgm:spPr/>
      <dgm:t>
        <a:bodyPr/>
        <a:lstStyle/>
        <a:p>
          <a:endParaRPr lang="pt-PT"/>
        </a:p>
      </dgm:t>
    </dgm:pt>
    <dgm:pt modelId="{64468F9E-1E5E-4722-892B-579B91265F57}" type="pres">
      <dgm:prSet presAssocID="{39F466F9-B632-4A81-BE93-7DB903E874FF}" presName="Name9" presStyleLbl="parChTrans1D2" presStyleIdx="3" presStyleCnt="4"/>
      <dgm:spPr/>
      <dgm:t>
        <a:bodyPr/>
        <a:lstStyle/>
        <a:p>
          <a:endParaRPr lang="pt-PT"/>
        </a:p>
      </dgm:t>
    </dgm:pt>
    <dgm:pt modelId="{DD97B40D-5B7F-4B01-8A98-EA2F59F8E0CC}" type="pres">
      <dgm:prSet presAssocID="{39F466F9-B632-4A81-BE93-7DB903E874FF}" presName="connTx" presStyleLbl="parChTrans1D2" presStyleIdx="3" presStyleCnt="4"/>
      <dgm:spPr/>
      <dgm:t>
        <a:bodyPr/>
        <a:lstStyle/>
        <a:p>
          <a:endParaRPr lang="pt-PT"/>
        </a:p>
      </dgm:t>
    </dgm:pt>
    <dgm:pt modelId="{6D7A492D-A63D-49B1-80C7-1984EE21D487}" type="pres">
      <dgm:prSet presAssocID="{CF871031-0C04-4024-9B7C-4E037BC13CD8}" presName="node" presStyleLbl="node1" presStyleIdx="3" presStyleCnt="4">
        <dgm:presLayoutVars>
          <dgm:bulletEnabled val="1"/>
        </dgm:presLayoutVars>
      </dgm:prSet>
      <dgm:spPr/>
      <dgm:t>
        <a:bodyPr/>
        <a:lstStyle/>
        <a:p>
          <a:endParaRPr lang="pt-PT"/>
        </a:p>
      </dgm:t>
    </dgm:pt>
  </dgm:ptLst>
  <dgm:cxnLst>
    <dgm:cxn modelId="{484968BF-761D-45D8-BC7D-0DF68DA3D1E9}" type="presOf" srcId="{A75FA49C-6338-45BF-A823-815D1537BB2C}" destId="{F06BDC23-BF60-4457-8CB1-6AC5202EDA51}" srcOrd="0" destOrd="0" presId="urn:microsoft.com/office/officeart/2005/8/layout/radial1"/>
    <dgm:cxn modelId="{9A820147-C905-4735-814D-6A9AAB3B6FDE}" type="presOf" srcId="{9F365430-AE26-43D0-A198-7CDADF4FDAD6}" destId="{7B395ADC-5DF7-46D0-BC92-A4B61D7253D4}" srcOrd="0" destOrd="0" presId="urn:microsoft.com/office/officeart/2005/8/layout/radial1"/>
    <dgm:cxn modelId="{56A4E367-814D-4264-8C18-602063515DDF}" type="presOf" srcId="{0CD2D73C-0548-4E4F-89A7-F4F9FA3C929C}" destId="{55BF0934-2B53-47F4-AC83-5004614EE7C1}" srcOrd="0" destOrd="0" presId="urn:microsoft.com/office/officeart/2005/8/layout/radial1"/>
    <dgm:cxn modelId="{54A10F96-427C-4169-AC99-F72E437DBEAB}" srcId="{5FE16FFA-991E-411D-8E13-4FE3B03BD35F}" destId="{BA2263CC-8C40-4014-B0A4-9A50C4AC08BF}" srcOrd="1" destOrd="0" parTransId="{0CD2D73C-0548-4E4F-89A7-F4F9FA3C929C}" sibTransId="{18EB6CF3-1139-486E-8BB0-B3B780F844EE}"/>
    <dgm:cxn modelId="{B5899352-F213-41E9-A57E-C2E36A2DA742}" type="presOf" srcId="{9F365430-AE26-43D0-A198-7CDADF4FDAD6}" destId="{F5581B2D-870E-4090-9C32-B121996848F4}" srcOrd="1" destOrd="0" presId="urn:microsoft.com/office/officeart/2005/8/layout/radial1"/>
    <dgm:cxn modelId="{1F93637C-5900-48DD-A696-9450A0F00949}" type="presOf" srcId="{82AF8275-5D00-40C3-8ACA-D040D9E0255E}" destId="{502BE736-765F-4BE3-A0C4-E04F2A79B452}" srcOrd="0" destOrd="0" presId="urn:microsoft.com/office/officeart/2005/8/layout/radial1"/>
    <dgm:cxn modelId="{513214EE-5B8E-4C2B-8C7A-6FF5A9487DC3}" type="presOf" srcId="{CF871031-0C04-4024-9B7C-4E037BC13CD8}" destId="{6D7A492D-A63D-49B1-80C7-1984EE21D487}" srcOrd="0" destOrd="0" presId="urn:microsoft.com/office/officeart/2005/8/layout/radial1"/>
    <dgm:cxn modelId="{E1E84A55-83FA-481A-B263-6898322D2395}" srcId="{5FE16FFA-991E-411D-8E13-4FE3B03BD35F}" destId="{6804C2FE-2FAD-4EB1-BEFC-8441DCB00B8B}" srcOrd="2" destOrd="0" parTransId="{A75FA49C-6338-45BF-A823-815D1537BB2C}" sibTransId="{42217705-4890-430F-81ED-4C254753DBC0}"/>
    <dgm:cxn modelId="{5E8734F1-1C46-41BB-B176-770FC74BBF60}" type="presOf" srcId="{BA2263CC-8C40-4014-B0A4-9A50C4AC08BF}" destId="{51FBA65E-AB6A-4888-8F19-CD67DD0474AB}" srcOrd="0" destOrd="0" presId="urn:microsoft.com/office/officeart/2005/8/layout/radial1"/>
    <dgm:cxn modelId="{2BF160BD-2DA6-42FC-B721-3056974FA310}" type="presOf" srcId="{E69D7DF2-48EA-4418-9942-DEC55DC4ACEF}" destId="{CC04D70A-2EA4-4720-89D2-00F5E5D65EEA}" srcOrd="0" destOrd="0" presId="urn:microsoft.com/office/officeart/2005/8/layout/radial1"/>
    <dgm:cxn modelId="{399BA792-5B73-49E9-89EB-1321FC4CD0C9}" type="presOf" srcId="{39F466F9-B632-4A81-BE93-7DB903E874FF}" destId="{DD97B40D-5B7F-4B01-8A98-EA2F59F8E0CC}" srcOrd="1" destOrd="0" presId="urn:microsoft.com/office/officeart/2005/8/layout/radial1"/>
    <dgm:cxn modelId="{09C4C32D-EF37-46CF-954B-909B0F3650C3}" type="presOf" srcId="{6804C2FE-2FAD-4EB1-BEFC-8441DCB00B8B}" destId="{EF693550-5886-40DB-8A2D-145C7D203101}" srcOrd="0" destOrd="0" presId="urn:microsoft.com/office/officeart/2005/8/layout/radial1"/>
    <dgm:cxn modelId="{E0DD9749-CCCF-4738-9855-81B6AB36EF06}" srcId="{82AF8275-5D00-40C3-8ACA-D040D9E0255E}" destId="{5FE16FFA-991E-411D-8E13-4FE3B03BD35F}" srcOrd="0" destOrd="0" parTransId="{72A877BB-AC82-4240-B267-E03126A1D60C}" sibTransId="{D650CC1F-0C0A-4A1A-9457-2FEAAB0A3B6D}"/>
    <dgm:cxn modelId="{CAF1EFFB-7036-4313-8A67-BCF43A6908F3}" type="presOf" srcId="{0CD2D73C-0548-4E4F-89A7-F4F9FA3C929C}" destId="{410A05E8-5216-45F7-9CEB-45C111CDB841}" srcOrd="1" destOrd="0" presId="urn:microsoft.com/office/officeart/2005/8/layout/radial1"/>
    <dgm:cxn modelId="{FBBB3612-2629-4B36-82EF-EC8BAB8490FB}" type="presOf" srcId="{39F466F9-B632-4A81-BE93-7DB903E874FF}" destId="{64468F9E-1E5E-4722-892B-579B91265F57}" srcOrd="0" destOrd="0" presId="urn:microsoft.com/office/officeart/2005/8/layout/radial1"/>
    <dgm:cxn modelId="{795E92B4-A0E8-441C-B036-C8E5F23D18C5}" type="presOf" srcId="{A75FA49C-6338-45BF-A823-815D1537BB2C}" destId="{E1B274D7-D1B6-4393-896E-6F25DC03C230}" srcOrd="1" destOrd="0" presId="urn:microsoft.com/office/officeart/2005/8/layout/radial1"/>
    <dgm:cxn modelId="{61D47775-2C34-4ABA-960A-DFE248F916F3}" srcId="{5FE16FFA-991E-411D-8E13-4FE3B03BD35F}" destId="{E69D7DF2-48EA-4418-9942-DEC55DC4ACEF}" srcOrd="0" destOrd="0" parTransId="{9F365430-AE26-43D0-A198-7CDADF4FDAD6}" sibTransId="{03441A8E-8713-49C5-B780-C05962B7B37F}"/>
    <dgm:cxn modelId="{DC2FD63C-600A-4BE3-ADD1-7F712BB621D9}" srcId="{5FE16FFA-991E-411D-8E13-4FE3B03BD35F}" destId="{CF871031-0C04-4024-9B7C-4E037BC13CD8}" srcOrd="3" destOrd="0" parTransId="{39F466F9-B632-4A81-BE93-7DB903E874FF}" sibTransId="{5535D91F-9BCE-4481-8D58-208C5A473ACB}"/>
    <dgm:cxn modelId="{CE9886E7-A0FD-4CA5-BAD3-8A93910D7F8A}" type="presOf" srcId="{5FE16FFA-991E-411D-8E13-4FE3B03BD35F}" destId="{1C198A55-0E16-42B7-8C81-ACA8EFC140CE}" srcOrd="0" destOrd="0" presId="urn:microsoft.com/office/officeart/2005/8/layout/radial1"/>
    <dgm:cxn modelId="{AC6248FC-FC58-4F4C-9560-02F99CF9F52C}" type="presParOf" srcId="{502BE736-765F-4BE3-A0C4-E04F2A79B452}" destId="{1C198A55-0E16-42B7-8C81-ACA8EFC140CE}" srcOrd="0" destOrd="0" presId="urn:microsoft.com/office/officeart/2005/8/layout/radial1"/>
    <dgm:cxn modelId="{49E3BF1D-BCC8-4BB3-8407-0DECADEE5C64}" type="presParOf" srcId="{502BE736-765F-4BE3-A0C4-E04F2A79B452}" destId="{7B395ADC-5DF7-46D0-BC92-A4B61D7253D4}" srcOrd="1" destOrd="0" presId="urn:microsoft.com/office/officeart/2005/8/layout/radial1"/>
    <dgm:cxn modelId="{59ADA582-B6D3-4990-A95C-19530F60AACD}" type="presParOf" srcId="{7B395ADC-5DF7-46D0-BC92-A4B61D7253D4}" destId="{F5581B2D-870E-4090-9C32-B121996848F4}" srcOrd="0" destOrd="0" presId="urn:microsoft.com/office/officeart/2005/8/layout/radial1"/>
    <dgm:cxn modelId="{5CE4BC59-5535-4C25-9500-A96B1484A95B}" type="presParOf" srcId="{502BE736-765F-4BE3-A0C4-E04F2A79B452}" destId="{CC04D70A-2EA4-4720-89D2-00F5E5D65EEA}" srcOrd="2" destOrd="0" presId="urn:microsoft.com/office/officeart/2005/8/layout/radial1"/>
    <dgm:cxn modelId="{05CB88A0-EC0B-4474-A940-554548B3F575}" type="presParOf" srcId="{502BE736-765F-4BE3-A0C4-E04F2A79B452}" destId="{55BF0934-2B53-47F4-AC83-5004614EE7C1}" srcOrd="3" destOrd="0" presId="urn:microsoft.com/office/officeart/2005/8/layout/radial1"/>
    <dgm:cxn modelId="{E8580998-F6AD-4422-8A91-6585FC1629A3}" type="presParOf" srcId="{55BF0934-2B53-47F4-AC83-5004614EE7C1}" destId="{410A05E8-5216-45F7-9CEB-45C111CDB841}" srcOrd="0" destOrd="0" presId="urn:microsoft.com/office/officeart/2005/8/layout/radial1"/>
    <dgm:cxn modelId="{CE42D621-A682-4D05-9206-48809FABF642}" type="presParOf" srcId="{502BE736-765F-4BE3-A0C4-E04F2A79B452}" destId="{51FBA65E-AB6A-4888-8F19-CD67DD0474AB}" srcOrd="4" destOrd="0" presId="urn:microsoft.com/office/officeart/2005/8/layout/radial1"/>
    <dgm:cxn modelId="{A98A20D4-DE3E-43D0-A0ED-C8723E2B8FF5}" type="presParOf" srcId="{502BE736-765F-4BE3-A0C4-E04F2A79B452}" destId="{F06BDC23-BF60-4457-8CB1-6AC5202EDA51}" srcOrd="5" destOrd="0" presId="urn:microsoft.com/office/officeart/2005/8/layout/radial1"/>
    <dgm:cxn modelId="{8489F1EB-C91B-410D-BA07-82C2A46157BA}" type="presParOf" srcId="{F06BDC23-BF60-4457-8CB1-6AC5202EDA51}" destId="{E1B274D7-D1B6-4393-896E-6F25DC03C230}" srcOrd="0" destOrd="0" presId="urn:microsoft.com/office/officeart/2005/8/layout/radial1"/>
    <dgm:cxn modelId="{860D0A53-C0FF-4D82-B351-70A2798B73D8}" type="presParOf" srcId="{502BE736-765F-4BE3-A0C4-E04F2A79B452}" destId="{EF693550-5886-40DB-8A2D-145C7D203101}" srcOrd="6" destOrd="0" presId="urn:microsoft.com/office/officeart/2005/8/layout/radial1"/>
    <dgm:cxn modelId="{5B28C896-C5D2-458E-806E-04F29C1C9E29}" type="presParOf" srcId="{502BE736-765F-4BE3-A0C4-E04F2A79B452}" destId="{64468F9E-1E5E-4722-892B-579B91265F57}" srcOrd="7" destOrd="0" presId="urn:microsoft.com/office/officeart/2005/8/layout/radial1"/>
    <dgm:cxn modelId="{1B9D4274-14AF-45C5-A0E2-04986FE5EE35}" type="presParOf" srcId="{64468F9E-1E5E-4722-892B-579B91265F57}" destId="{DD97B40D-5B7F-4B01-8A98-EA2F59F8E0CC}" srcOrd="0" destOrd="0" presId="urn:microsoft.com/office/officeart/2005/8/layout/radial1"/>
    <dgm:cxn modelId="{CF35B509-FB4A-428F-B73B-D77980A72D9C}" type="presParOf" srcId="{502BE736-765F-4BE3-A0C4-E04F2A79B452}" destId="{6D7A492D-A63D-49B1-80C7-1984EE21D487}" srcOrd="8"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A9D44-2514-4395-82CF-A35E5FD4A05C}">
      <dsp:nvSpPr>
        <dsp:cNvPr id="0" name=""/>
        <dsp:cNvSpPr/>
      </dsp:nvSpPr>
      <dsp:spPr>
        <a:xfrm>
          <a:off x="1903222" y="-32496"/>
          <a:ext cx="5176045" cy="5176045"/>
        </a:xfrm>
        <a:prstGeom prst="circularArrow">
          <a:avLst>
            <a:gd name="adj1" fmla="val 5544"/>
            <a:gd name="adj2" fmla="val 330680"/>
            <a:gd name="adj3" fmla="val 14494309"/>
            <a:gd name="adj4" fmla="val 16962519"/>
            <a:gd name="adj5" fmla="val 5757"/>
          </a:avLst>
        </a:prstGeom>
        <a:solidFill>
          <a:schemeClr val="accent2">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sp>
    <dsp:sp modelId="{113A5442-54AD-4F94-A2CC-FAF11FCF4A22}">
      <dsp:nvSpPr>
        <dsp:cNvPr id="0" name=""/>
        <dsp:cNvSpPr/>
      </dsp:nvSpPr>
      <dsp:spPr>
        <a:xfrm>
          <a:off x="3673259" y="1657"/>
          <a:ext cx="1635971" cy="817985"/>
        </a:xfrm>
        <a:prstGeom prst="roundRect">
          <a:avLst/>
        </a:prstGeom>
        <a:gradFill rotWithShape="0">
          <a:gsLst>
            <a:gs pos="0">
              <a:schemeClr val="accent2">
                <a:hueOff val="0"/>
                <a:satOff val="0"/>
                <a:lumOff val="0"/>
                <a:alphaOff val="0"/>
                <a:shade val="47500"/>
                <a:satMod val="137000"/>
              </a:schemeClr>
            </a:gs>
            <a:gs pos="55000">
              <a:schemeClr val="accent2">
                <a:hueOff val="0"/>
                <a:satOff val="0"/>
                <a:lumOff val="0"/>
                <a:alphaOff val="0"/>
                <a:shade val="69000"/>
                <a:satMod val="137000"/>
              </a:schemeClr>
            </a:gs>
            <a:gs pos="100000">
              <a:schemeClr val="accent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PT" sz="1800" kern="1200" smtClean="0"/>
            <a:t>Baseado num problema</a:t>
          </a:r>
          <a:endParaRPr lang="pt-PT" sz="1800" kern="1200" dirty="0"/>
        </a:p>
      </dsp:txBody>
      <dsp:txXfrm>
        <a:off x="3713190" y="41588"/>
        <a:ext cx="1556109" cy="738123"/>
      </dsp:txXfrm>
    </dsp:sp>
    <dsp:sp modelId="{AE2A4B7E-6F24-48C8-BEA7-982E5EA06181}">
      <dsp:nvSpPr>
        <dsp:cNvPr id="0" name=""/>
        <dsp:cNvSpPr/>
      </dsp:nvSpPr>
      <dsp:spPr>
        <a:xfrm>
          <a:off x="5398971" y="832716"/>
          <a:ext cx="1635971" cy="817985"/>
        </a:xfrm>
        <a:prstGeom prst="roundRect">
          <a:avLst/>
        </a:prstGeom>
        <a:gradFill rotWithShape="0">
          <a:gsLst>
            <a:gs pos="0">
              <a:schemeClr val="accent3">
                <a:hueOff val="0"/>
                <a:satOff val="0"/>
                <a:lumOff val="0"/>
                <a:alphaOff val="0"/>
                <a:shade val="47500"/>
                <a:satMod val="137000"/>
              </a:schemeClr>
            </a:gs>
            <a:gs pos="55000">
              <a:schemeClr val="accent3">
                <a:hueOff val="0"/>
                <a:satOff val="0"/>
                <a:lumOff val="0"/>
                <a:alphaOff val="0"/>
                <a:shade val="69000"/>
                <a:satMod val="137000"/>
              </a:schemeClr>
            </a:gs>
            <a:gs pos="100000">
              <a:schemeClr val="accent3">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PT" sz="1800" kern="1200" dirty="0" smtClean="0"/>
            <a:t>Resultado concreto</a:t>
          </a:r>
        </a:p>
      </dsp:txBody>
      <dsp:txXfrm>
        <a:off x="5438902" y="872647"/>
        <a:ext cx="1556109" cy="738123"/>
      </dsp:txXfrm>
    </dsp:sp>
    <dsp:sp modelId="{BB3B4C24-2BA5-4764-93A0-95A1DE7C86DA}">
      <dsp:nvSpPr>
        <dsp:cNvPr id="0" name=""/>
        <dsp:cNvSpPr/>
      </dsp:nvSpPr>
      <dsp:spPr>
        <a:xfrm>
          <a:off x="5825187" y="2700089"/>
          <a:ext cx="1635971" cy="817985"/>
        </a:xfrm>
        <a:prstGeom prst="roundRect">
          <a:avLst/>
        </a:prstGeom>
        <a:gradFill rotWithShape="0">
          <a:gsLst>
            <a:gs pos="0">
              <a:schemeClr val="accent4">
                <a:hueOff val="0"/>
                <a:satOff val="0"/>
                <a:lumOff val="0"/>
                <a:alphaOff val="0"/>
                <a:shade val="47500"/>
                <a:satMod val="137000"/>
              </a:schemeClr>
            </a:gs>
            <a:gs pos="55000">
              <a:schemeClr val="accent4">
                <a:hueOff val="0"/>
                <a:satOff val="0"/>
                <a:lumOff val="0"/>
                <a:alphaOff val="0"/>
                <a:shade val="69000"/>
                <a:satMod val="137000"/>
              </a:schemeClr>
            </a:gs>
            <a:gs pos="100000">
              <a:schemeClr val="accent4">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PT" sz="1800" kern="1200" smtClean="0"/>
            <a:t>Interdisciplinar</a:t>
          </a:r>
          <a:endParaRPr lang="pt-PT" sz="1800" kern="1200" dirty="0" smtClean="0"/>
        </a:p>
      </dsp:txBody>
      <dsp:txXfrm>
        <a:off x="5865118" y="2740020"/>
        <a:ext cx="1556109" cy="738123"/>
      </dsp:txXfrm>
    </dsp:sp>
    <dsp:sp modelId="{30BF18C3-CB71-42C7-8A01-ACB58D0C0981}">
      <dsp:nvSpPr>
        <dsp:cNvPr id="0" name=""/>
        <dsp:cNvSpPr/>
      </dsp:nvSpPr>
      <dsp:spPr>
        <a:xfrm>
          <a:off x="4630957" y="4197607"/>
          <a:ext cx="1635971" cy="817985"/>
        </a:xfrm>
        <a:prstGeom prst="roundRect">
          <a:avLst/>
        </a:prstGeom>
        <a:gradFill rotWithShape="0">
          <a:gsLst>
            <a:gs pos="0">
              <a:schemeClr val="accent5">
                <a:hueOff val="0"/>
                <a:satOff val="0"/>
                <a:lumOff val="0"/>
                <a:alphaOff val="0"/>
                <a:shade val="47500"/>
                <a:satMod val="137000"/>
              </a:schemeClr>
            </a:gs>
            <a:gs pos="55000">
              <a:schemeClr val="accent5">
                <a:hueOff val="0"/>
                <a:satOff val="0"/>
                <a:lumOff val="0"/>
                <a:alphaOff val="0"/>
                <a:shade val="69000"/>
                <a:satMod val="137000"/>
              </a:schemeClr>
            </a:gs>
            <a:gs pos="100000">
              <a:schemeClr val="accent5">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PT" sz="1800" kern="1200" dirty="0" smtClean="0"/>
            <a:t>Contexto real</a:t>
          </a:r>
        </a:p>
      </dsp:txBody>
      <dsp:txXfrm>
        <a:off x="4670888" y="4237538"/>
        <a:ext cx="1556109" cy="738123"/>
      </dsp:txXfrm>
    </dsp:sp>
    <dsp:sp modelId="{818E67A2-4386-407A-AF66-8C43CE18A81E}">
      <dsp:nvSpPr>
        <dsp:cNvPr id="0" name=""/>
        <dsp:cNvSpPr/>
      </dsp:nvSpPr>
      <dsp:spPr>
        <a:xfrm>
          <a:off x="2715561" y="4197607"/>
          <a:ext cx="1635971" cy="817985"/>
        </a:xfrm>
        <a:prstGeom prst="roundRect">
          <a:avLst/>
        </a:prstGeom>
        <a:gradFill rotWithShape="0">
          <a:gsLst>
            <a:gs pos="0">
              <a:schemeClr val="accent6">
                <a:hueOff val="0"/>
                <a:satOff val="0"/>
                <a:lumOff val="0"/>
                <a:alphaOff val="0"/>
                <a:shade val="47500"/>
                <a:satMod val="137000"/>
              </a:schemeClr>
            </a:gs>
            <a:gs pos="55000">
              <a:schemeClr val="accent6">
                <a:hueOff val="0"/>
                <a:satOff val="0"/>
                <a:lumOff val="0"/>
                <a:alphaOff val="0"/>
                <a:shade val="69000"/>
                <a:satMod val="137000"/>
              </a:schemeClr>
            </a:gs>
            <a:gs pos="100000">
              <a:schemeClr val="accent6">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PT" sz="1800" kern="1200" smtClean="0"/>
            <a:t>Aberto</a:t>
          </a:r>
          <a:endParaRPr lang="pt-PT" sz="1800" kern="1200" dirty="0" smtClean="0"/>
        </a:p>
      </dsp:txBody>
      <dsp:txXfrm>
        <a:off x="2755492" y="4237538"/>
        <a:ext cx="1556109" cy="738123"/>
      </dsp:txXfrm>
    </dsp:sp>
    <dsp:sp modelId="{2E77A3BD-A961-47AE-BC66-99930EAEAC0B}">
      <dsp:nvSpPr>
        <dsp:cNvPr id="0" name=""/>
        <dsp:cNvSpPr/>
      </dsp:nvSpPr>
      <dsp:spPr>
        <a:xfrm>
          <a:off x="1521331" y="2700089"/>
          <a:ext cx="1635971" cy="817985"/>
        </a:xfrm>
        <a:prstGeom prst="roundRect">
          <a:avLst/>
        </a:prstGeom>
        <a:gradFill rotWithShape="0">
          <a:gsLst>
            <a:gs pos="0">
              <a:schemeClr val="accent2">
                <a:hueOff val="0"/>
                <a:satOff val="0"/>
                <a:lumOff val="0"/>
                <a:alphaOff val="0"/>
                <a:shade val="47500"/>
                <a:satMod val="137000"/>
              </a:schemeClr>
            </a:gs>
            <a:gs pos="55000">
              <a:schemeClr val="accent2">
                <a:hueOff val="0"/>
                <a:satOff val="0"/>
                <a:lumOff val="0"/>
                <a:alphaOff val="0"/>
                <a:shade val="69000"/>
                <a:satMod val="137000"/>
              </a:schemeClr>
            </a:gs>
            <a:gs pos="100000">
              <a:schemeClr val="accent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PT" sz="1800" kern="1200" dirty="0" smtClean="0"/>
            <a:t>Trabalho de equipa</a:t>
          </a:r>
        </a:p>
      </dsp:txBody>
      <dsp:txXfrm>
        <a:off x="1561262" y="2740020"/>
        <a:ext cx="1556109" cy="738123"/>
      </dsp:txXfrm>
    </dsp:sp>
    <dsp:sp modelId="{3DD6CFAD-E5C9-4A6F-9E91-D01B4120EC0A}">
      <dsp:nvSpPr>
        <dsp:cNvPr id="0" name=""/>
        <dsp:cNvSpPr/>
      </dsp:nvSpPr>
      <dsp:spPr>
        <a:xfrm>
          <a:off x="1947547" y="832716"/>
          <a:ext cx="1635971" cy="817985"/>
        </a:xfrm>
        <a:prstGeom prst="roundRect">
          <a:avLst/>
        </a:prstGeom>
        <a:gradFill rotWithShape="0">
          <a:gsLst>
            <a:gs pos="0">
              <a:schemeClr val="accent3">
                <a:hueOff val="0"/>
                <a:satOff val="0"/>
                <a:lumOff val="0"/>
                <a:alphaOff val="0"/>
                <a:shade val="47500"/>
                <a:satMod val="137000"/>
              </a:schemeClr>
            </a:gs>
            <a:gs pos="55000">
              <a:schemeClr val="accent3">
                <a:hueOff val="0"/>
                <a:satOff val="0"/>
                <a:lumOff val="0"/>
                <a:alphaOff val="0"/>
                <a:shade val="69000"/>
                <a:satMod val="137000"/>
              </a:schemeClr>
            </a:gs>
            <a:gs pos="100000">
              <a:schemeClr val="accent3">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PT" sz="1800" kern="1200" dirty="0" smtClean="0"/>
            <a:t>Longa duração</a:t>
          </a:r>
          <a:endParaRPr lang="pt-PT" sz="1800" kern="1200" dirty="0"/>
        </a:p>
      </dsp:txBody>
      <dsp:txXfrm>
        <a:off x="1987478" y="872647"/>
        <a:ext cx="1556109" cy="7381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8834C-1E83-453E-A65D-C9CEF39635B5}">
      <dsp:nvSpPr>
        <dsp:cNvPr id="0" name=""/>
        <dsp:cNvSpPr/>
      </dsp:nvSpPr>
      <dsp:spPr>
        <a:xfrm>
          <a:off x="1401466" y="1095986"/>
          <a:ext cx="2753866" cy="2448430"/>
        </a:xfrm>
        <a:prstGeom prst="ellipse">
          <a:avLst/>
        </a:prstGeom>
        <a:gradFill rotWithShape="1">
          <a:gsLst>
            <a:gs pos="0">
              <a:schemeClr val="accent6">
                <a:shade val="47500"/>
                <a:satMod val="137000"/>
              </a:schemeClr>
            </a:gs>
            <a:gs pos="55000">
              <a:schemeClr val="accent6">
                <a:shade val="69000"/>
                <a:satMod val="137000"/>
              </a:schemeClr>
            </a:gs>
            <a:gs pos="100000">
              <a:schemeClr val="accent6">
                <a:shade val="98000"/>
                <a:satMod val="137000"/>
              </a:schemeClr>
            </a:gs>
          </a:gsLst>
          <a:lin ang="16200000" scaled="0"/>
        </a:gradFill>
        <a:ln w="6350" cap="rnd" cmpd="sng" algn="ctr">
          <a:solidFill>
            <a:schemeClr val="accent6">
              <a:shade val="95000"/>
              <a:satMod val="105000"/>
            </a:schemeClr>
          </a:solidFill>
          <a:prstDash val="solid"/>
        </a:ln>
        <a:effectLst>
          <a:outerShdw blurRad="39000" dist="25400" dir="5400000" rotWithShape="0">
            <a:srgbClr val="000000">
              <a:alpha val="38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100000"/>
            </a:lnSpc>
            <a:spcBef>
              <a:spcPct val="0"/>
            </a:spcBef>
            <a:spcAft>
              <a:spcPts val="0"/>
            </a:spcAft>
          </a:pPr>
          <a:r>
            <a:rPr lang="pt-PT" sz="2400" b="1" kern="1200" noProof="0" dirty="0" smtClean="0">
              <a:solidFill>
                <a:schemeClr val="bg1">
                  <a:lumMod val="95000"/>
                </a:schemeClr>
              </a:solidFill>
            </a:rPr>
            <a:t>Projecto</a:t>
          </a:r>
        </a:p>
      </dsp:txBody>
      <dsp:txXfrm>
        <a:off x="1804760" y="1454550"/>
        <a:ext cx="1947278" cy="1731302"/>
      </dsp:txXfrm>
    </dsp:sp>
    <dsp:sp modelId="{6FEE57C2-66EE-4DA3-A63D-BF2991A37B9A}">
      <dsp:nvSpPr>
        <dsp:cNvPr id="0" name=""/>
        <dsp:cNvSpPr/>
      </dsp:nvSpPr>
      <dsp:spPr>
        <a:xfrm>
          <a:off x="1926213" y="342042"/>
          <a:ext cx="1581356" cy="1426032"/>
        </a:xfrm>
        <a:prstGeom prst="ellipse">
          <a:avLst/>
        </a:prstGeom>
        <a:gradFill rotWithShape="0">
          <a:gsLst>
            <a:gs pos="0">
              <a:schemeClr val="accent1">
                <a:shade val="80000"/>
                <a:alpha val="50000"/>
                <a:hueOff val="328"/>
                <a:satOff val="-138"/>
                <a:lumOff val="796"/>
                <a:alphaOff val="5000"/>
                <a:shade val="47500"/>
                <a:satMod val="137000"/>
              </a:schemeClr>
            </a:gs>
            <a:gs pos="55000">
              <a:schemeClr val="accent1">
                <a:shade val="80000"/>
                <a:alpha val="50000"/>
                <a:hueOff val="328"/>
                <a:satOff val="-138"/>
                <a:lumOff val="796"/>
                <a:alphaOff val="5000"/>
                <a:shade val="69000"/>
                <a:satMod val="137000"/>
              </a:schemeClr>
            </a:gs>
            <a:gs pos="100000">
              <a:schemeClr val="accent1">
                <a:shade val="80000"/>
                <a:alpha val="50000"/>
                <a:hueOff val="328"/>
                <a:satOff val="-138"/>
                <a:lumOff val="796"/>
                <a:alphaOff val="500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glow" dir="t">
            <a:rot lat="0" lon="0" rev="6360000"/>
          </a:lightRig>
        </a:scene3d>
        <a:sp3d contourW="1000" prstMaterial="flat">
          <a:bevelT w="95250" h="101600"/>
          <a:bevelB prst="relaxedInset"/>
          <a:contourClr>
            <a:schemeClr val="accent1">
              <a:shade val="80000"/>
              <a:alpha val="50000"/>
              <a:hueOff val="5"/>
              <a:satOff val="-145"/>
              <a:lumOff val="919"/>
              <a:alphaOff val="6000"/>
              <a:satMod val="30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t-PT" sz="1800" b="0" kern="1200" noProof="0" dirty="0" smtClean="0">
              <a:solidFill>
                <a:schemeClr val="bg1">
                  <a:lumMod val="95000"/>
                </a:schemeClr>
              </a:solidFill>
            </a:rPr>
            <a:t>Disciplina 1</a:t>
          </a:r>
          <a:endParaRPr lang="pt-PT" sz="1800" b="0" kern="1200" noProof="0" dirty="0">
            <a:solidFill>
              <a:schemeClr val="bg1">
                <a:lumMod val="95000"/>
              </a:schemeClr>
            </a:solidFill>
          </a:endParaRPr>
        </a:p>
      </dsp:txBody>
      <dsp:txXfrm>
        <a:off x="2157797" y="550880"/>
        <a:ext cx="1118188" cy="1008356"/>
      </dsp:txXfrm>
    </dsp:sp>
    <dsp:sp modelId="{D81C1BCF-A363-4A99-BAAE-75FB938A26F4}">
      <dsp:nvSpPr>
        <dsp:cNvPr id="0" name=""/>
        <dsp:cNvSpPr/>
      </dsp:nvSpPr>
      <dsp:spPr>
        <a:xfrm>
          <a:off x="3276369" y="1332148"/>
          <a:ext cx="1619760" cy="1482574"/>
        </a:xfrm>
        <a:prstGeom prst="ellipse">
          <a:avLst/>
        </a:prstGeom>
        <a:gradFill rotWithShape="0">
          <a:gsLst>
            <a:gs pos="0">
              <a:schemeClr val="accent1">
                <a:shade val="80000"/>
                <a:alpha val="50000"/>
                <a:hueOff val="656"/>
                <a:satOff val="-276"/>
                <a:lumOff val="1592"/>
                <a:alphaOff val="10000"/>
                <a:shade val="47500"/>
                <a:satMod val="137000"/>
              </a:schemeClr>
            </a:gs>
            <a:gs pos="55000">
              <a:schemeClr val="accent1">
                <a:shade val="80000"/>
                <a:alpha val="50000"/>
                <a:hueOff val="656"/>
                <a:satOff val="-276"/>
                <a:lumOff val="1592"/>
                <a:alphaOff val="10000"/>
                <a:shade val="69000"/>
                <a:satMod val="137000"/>
              </a:schemeClr>
            </a:gs>
            <a:gs pos="100000">
              <a:schemeClr val="accent1">
                <a:shade val="80000"/>
                <a:alpha val="50000"/>
                <a:hueOff val="656"/>
                <a:satOff val="-276"/>
                <a:lumOff val="1592"/>
                <a:alphaOff val="1000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glow" dir="t">
            <a:rot lat="0" lon="0" rev="6360000"/>
          </a:lightRig>
        </a:scene3d>
        <a:sp3d contourW="1000" prstMaterial="flat">
          <a:bevelT w="95250" h="101600"/>
          <a:bevelB prst="relaxedInset"/>
          <a:contourClr>
            <a:schemeClr val="accent1">
              <a:shade val="80000"/>
              <a:alpha val="50000"/>
              <a:hueOff val="9"/>
              <a:satOff val="-291"/>
              <a:lumOff val="1839"/>
              <a:alphaOff val="12000"/>
              <a:satMod val="30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t-PT" sz="1800" b="0" kern="1200" noProof="0" dirty="0" smtClean="0">
              <a:solidFill>
                <a:schemeClr val="bg1">
                  <a:lumMod val="95000"/>
                </a:schemeClr>
              </a:solidFill>
            </a:rPr>
            <a:t>Disciplina 2</a:t>
          </a:r>
          <a:endParaRPr lang="pt-PT" sz="1800" b="0" kern="1200" noProof="0" dirty="0">
            <a:solidFill>
              <a:schemeClr val="bg1">
                <a:lumMod val="95000"/>
              </a:schemeClr>
            </a:solidFill>
          </a:endParaRPr>
        </a:p>
      </dsp:txBody>
      <dsp:txXfrm>
        <a:off x="3513577" y="1549266"/>
        <a:ext cx="1145344" cy="1048338"/>
      </dsp:txXfrm>
    </dsp:sp>
    <dsp:sp modelId="{30348C06-815C-4A7C-AD5F-AC5522D12C47}">
      <dsp:nvSpPr>
        <dsp:cNvPr id="0" name=""/>
        <dsp:cNvSpPr/>
      </dsp:nvSpPr>
      <dsp:spPr>
        <a:xfrm>
          <a:off x="2466271" y="2817304"/>
          <a:ext cx="1536825" cy="1483832"/>
        </a:xfrm>
        <a:prstGeom prst="ellipse">
          <a:avLst/>
        </a:prstGeom>
        <a:gradFill rotWithShape="0">
          <a:gsLst>
            <a:gs pos="0">
              <a:schemeClr val="accent1">
                <a:shade val="80000"/>
                <a:alpha val="50000"/>
                <a:hueOff val="983"/>
                <a:satOff val="-414"/>
                <a:lumOff val="2388"/>
                <a:alphaOff val="15000"/>
                <a:shade val="47500"/>
                <a:satMod val="137000"/>
              </a:schemeClr>
            </a:gs>
            <a:gs pos="55000">
              <a:schemeClr val="accent1">
                <a:shade val="80000"/>
                <a:alpha val="50000"/>
                <a:hueOff val="983"/>
                <a:satOff val="-414"/>
                <a:lumOff val="2388"/>
                <a:alphaOff val="15000"/>
                <a:shade val="69000"/>
                <a:satMod val="137000"/>
              </a:schemeClr>
            </a:gs>
            <a:gs pos="100000">
              <a:schemeClr val="accent1">
                <a:shade val="80000"/>
                <a:alpha val="50000"/>
                <a:hueOff val="983"/>
                <a:satOff val="-414"/>
                <a:lumOff val="2388"/>
                <a:alphaOff val="1500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glow" dir="t">
            <a:rot lat="0" lon="0" rev="6360000"/>
          </a:lightRig>
        </a:scene3d>
        <a:sp3d contourW="1000" prstMaterial="flat">
          <a:bevelT w="95250" h="101600"/>
          <a:bevelB prst="relaxedInset"/>
          <a:contourClr>
            <a:schemeClr val="accent1">
              <a:shade val="80000"/>
              <a:alpha val="50000"/>
              <a:hueOff val="14"/>
              <a:satOff val="-436"/>
              <a:lumOff val="2758"/>
              <a:alphaOff val="18000"/>
              <a:satMod val="30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t-PT" sz="1800" b="0" kern="1200" noProof="0" dirty="0" smtClean="0">
              <a:solidFill>
                <a:schemeClr val="bg1">
                  <a:lumMod val="95000"/>
                </a:schemeClr>
              </a:solidFill>
            </a:rPr>
            <a:t>Disciplina 3</a:t>
          </a:r>
          <a:endParaRPr lang="pt-PT" sz="1800" b="0" kern="1200" noProof="0" dirty="0">
            <a:solidFill>
              <a:schemeClr val="bg1">
                <a:lumMod val="95000"/>
              </a:schemeClr>
            </a:solidFill>
          </a:endParaRPr>
        </a:p>
      </dsp:txBody>
      <dsp:txXfrm>
        <a:off x="2691334" y="3034606"/>
        <a:ext cx="1086699" cy="1049228"/>
      </dsp:txXfrm>
    </dsp:sp>
    <dsp:sp modelId="{896180C7-DBF6-4B97-B924-A0A90072293F}">
      <dsp:nvSpPr>
        <dsp:cNvPr id="0" name=""/>
        <dsp:cNvSpPr/>
      </dsp:nvSpPr>
      <dsp:spPr>
        <a:xfrm>
          <a:off x="846086" y="2592292"/>
          <a:ext cx="1548119" cy="1462144"/>
        </a:xfrm>
        <a:prstGeom prst="ellipse">
          <a:avLst/>
        </a:prstGeom>
        <a:gradFill rotWithShape="0">
          <a:gsLst>
            <a:gs pos="0">
              <a:schemeClr val="accent1">
                <a:shade val="80000"/>
                <a:alpha val="50000"/>
                <a:hueOff val="1311"/>
                <a:satOff val="-553"/>
                <a:lumOff val="3185"/>
                <a:alphaOff val="20000"/>
                <a:shade val="47500"/>
                <a:satMod val="137000"/>
              </a:schemeClr>
            </a:gs>
            <a:gs pos="55000">
              <a:schemeClr val="accent1">
                <a:shade val="80000"/>
                <a:alpha val="50000"/>
                <a:hueOff val="1311"/>
                <a:satOff val="-553"/>
                <a:lumOff val="3185"/>
                <a:alphaOff val="20000"/>
                <a:shade val="69000"/>
                <a:satMod val="137000"/>
              </a:schemeClr>
            </a:gs>
            <a:gs pos="100000">
              <a:schemeClr val="accent1">
                <a:shade val="80000"/>
                <a:alpha val="50000"/>
                <a:hueOff val="1311"/>
                <a:satOff val="-553"/>
                <a:lumOff val="3185"/>
                <a:alphaOff val="2000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glow" dir="t">
            <a:rot lat="0" lon="0" rev="6360000"/>
          </a:lightRig>
        </a:scene3d>
        <a:sp3d contourW="1000" prstMaterial="flat">
          <a:bevelT w="95250" h="101600"/>
          <a:bevelB prst="relaxedInset"/>
          <a:contourClr>
            <a:schemeClr val="accent1">
              <a:shade val="80000"/>
              <a:alpha val="50000"/>
              <a:hueOff val="18"/>
              <a:satOff val="-582"/>
              <a:lumOff val="3678"/>
              <a:alphaOff val="24000"/>
              <a:satMod val="30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t-PT" sz="1800" b="0" kern="1200" noProof="0" dirty="0" smtClean="0">
              <a:solidFill>
                <a:schemeClr val="bg1">
                  <a:lumMod val="95000"/>
                </a:schemeClr>
              </a:solidFill>
            </a:rPr>
            <a:t>Disciplina 4</a:t>
          </a:r>
        </a:p>
      </dsp:txBody>
      <dsp:txXfrm>
        <a:off x="1072803" y="2806418"/>
        <a:ext cx="1094685" cy="1033892"/>
      </dsp:txXfrm>
    </dsp:sp>
    <dsp:sp modelId="{C8D13A91-A00F-43D6-9B2D-E38F6D07BE2F}">
      <dsp:nvSpPr>
        <dsp:cNvPr id="0" name=""/>
        <dsp:cNvSpPr/>
      </dsp:nvSpPr>
      <dsp:spPr>
        <a:xfrm>
          <a:off x="447081" y="974670"/>
          <a:ext cx="1497822" cy="1497822"/>
        </a:xfrm>
        <a:prstGeom prst="ellipse">
          <a:avLst/>
        </a:prstGeom>
        <a:solidFill>
          <a:srgbClr val="918485">
            <a:alpha val="50196"/>
          </a:srgbClr>
        </a:solidFill>
        <a:ln>
          <a:noFill/>
        </a:ln>
        <a:effectLst>
          <a:outerShdw blurRad="225425" dist="50800" dir="5220000" algn="ctr" rotWithShape="0">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sp:spPr>
      <dsp:style>
        <a:lnRef idx="0">
          <a:scrgbClr r="0" g="0" b="0"/>
        </a:lnRef>
        <a:fillRef idx="3">
          <a:scrgbClr r="0" g="0" b="0"/>
        </a:fillRef>
        <a:effectRef idx="3">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t-PT" sz="1800" b="0" kern="1200" noProof="0" dirty="0" smtClean="0">
              <a:solidFill>
                <a:schemeClr val="bg1">
                  <a:lumMod val="95000"/>
                </a:schemeClr>
              </a:solidFill>
            </a:rPr>
            <a:t>Empresa</a:t>
          </a:r>
        </a:p>
      </dsp:txBody>
      <dsp:txXfrm>
        <a:off x="666432" y="1194021"/>
        <a:ext cx="1059120" cy="1059120"/>
      </dsp:txXfrm>
    </dsp:sp>
    <dsp:sp modelId="{C091A32B-E0E0-49A3-A431-1D2F7AA549D0}">
      <dsp:nvSpPr>
        <dsp:cNvPr id="0" name=""/>
        <dsp:cNvSpPr/>
      </dsp:nvSpPr>
      <dsp:spPr>
        <a:xfrm>
          <a:off x="3867465" y="4125019"/>
          <a:ext cx="1427844" cy="1270033"/>
        </a:xfrm>
        <a:prstGeom prst="ellipse">
          <a:avLst/>
        </a:prstGeom>
        <a:gradFill rotWithShape="0">
          <a:gsLst>
            <a:gs pos="0">
              <a:schemeClr val="accent1">
                <a:shade val="80000"/>
                <a:alpha val="50000"/>
                <a:hueOff val="1967"/>
                <a:satOff val="-829"/>
                <a:lumOff val="4777"/>
                <a:alphaOff val="30000"/>
                <a:shade val="47500"/>
                <a:satMod val="137000"/>
              </a:schemeClr>
            </a:gs>
            <a:gs pos="55000">
              <a:schemeClr val="accent1">
                <a:shade val="80000"/>
                <a:alpha val="50000"/>
                <a:hueOff val="1967"/>
                <a:satOff val="-829"/>
                <a:lumOff val="4777"/>
                <a:alphaOff val="30000"/>
                <a:shade val="69000"/>
                <a:satMod val="137000"/>
              </a:schemeClr>
            </a:gs>
            <a:gs pos="100000">
              <a:schemeClr val="accent1">
                <a:shade val="80000"/>
                <a:alpha val="50000"/>
                <a:hueOff val="1967"/>
                <a:satOff val="-829"/>
                <a:lumOff val="4777"/>
                <a:alphaOff val="3000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glow" dir="t">
            <a:rot lat="0" lon="0" rev="6360000"/>
          </a:lightRig>
        </a:scene3d>
        <a:sp3d contourW="1000" prstMaterial="flat">
          <a:bevelT w="95250" h="101600"/>
          <a:bevelB prst="relaxedInset"/>
          <a:contourClr>
            <a:schemeClr val="accent1">
              <a:shade val="80000"/>
              <a:alpha val="50000"/>
              <a:hueOff val="23"/>
              <a:satOff val="-727"/>
              <a:lumOff val="4597"/>
              <a:alphaOff val="30000"/>
              <a:satMod val="30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pt-PT" sz="1600" b="0" kern="1200" noProof="0" dirty="0" smtClean="0">
              <a:solidFill>
                <a:schemeClr val="bg1">
                  <a:lumMod val="95000"/>
                </a:schemeClr>
              </a:solidFill>
            </a:rPr>
            <a:t>Disciplina A</a:t>
          </a:r>
          <a:endParaRPr lang="pt-PT" sz="1600" b="0" kern="1200" noProof="0" dirty="0">
            <a:solidFill>
              <a:schemeClr val="bg1">
                <a:lumMod val="95000"/>
              </a:schemeClr>
            </a:solidFill>
          </a:endParaRPr>
        </a:p>
      </dsp:txBody>
      <dsp:txXfrm>
        <a:off x="4076568" y="4311011"/>
        <a:ext cx="1009638" cy="8980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8834C-1E83-453E-A65D-C9CEF39635B5}">
      <dsp:nvSpPr>
        <dsp:cNvPr id="0" name=""/>
        <dsp:cNvSpPr/>
      </dsp:nvSpPr>
      <dsp:spPr>
        <a:xfrm>
          <a:off x="1279658" y="935550"/>
          <a:ext cx="2455531" cy="2183184"/>
        </a:xfrm>
        <a:prstGeom prst="ellipse">
          <a:avLst/>
        </a:prstGeom>
        <a:gradFill rotWithShape="1">
          <a:gsLst>
            <a:gs pos="0">
              <a:schemeClr val="accent6">
                <a:shade val="47500"/>
                <a:satMod val="137000"/>
              </a:schemeClr>
            </a:gs>
            <a:gs pos="55000">
              <a:schemeClr val="accent6">
                <a:shade val="69000"/>
                <a:satMod val="137000"/>
              </a:schemeClr>
            </a:gs>
            <a:gs pos="100000">
              <a:schemeClr val="accent6">
                <a:shade val="98000"/>
                <a:satMod val="137000"/>
              </a:schemeClr>
            </a:gs>
          </a:gsLst>
          <a:lin ang="16200000" scaled="0"/>
        </a:gradFill>
        <a:ln w="6350" cap="rnd" cmpd="sng" algn="ctr">
          <a:solidFill>
            <a:schemeClr val="accent6">
              <a:shade val="95000"/>
              <a:satMod val="105000"/>
            </a:schemeClr>
          </a:solidFill>
          <a:prstDash val="solid"/>
        </a:ln>
        <a:effectLst>
          <a:outerShdw blurRad="39000" dist="25400" dir="5400000" rotWithShape="0">
            <a:srgbClr val="000000">
              <a:alpha val="38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100000"/>
            </a:lnSpc>
            <a:spcBef>
              <a:spcPct val="0"/>
            </a:spcBef>
            <a:spcAft>
              <a:spcPts val="0"/>
            </a:spcAft>
          </a:pPr>
          <a:r>
            <a:rPr lang="pt-PT" sz="2400" b="1" kern="1200" noProof="0" dirty="0" smtClean="0">
              <a:solidFill>
                <a:schemeClr val="bg1">
                  <a:lumMod val="95000"/>
                </a:schemeClr>
              </a:solidFill>
            </a:rPr>
            <a:t>Disciplina de Projecto</a:t>
          </a:r>
        </a:p>
      </dsp:txBody>
      <dsp:txXfrm>
        <a:off x="1639262" y="1255270"/>
        <a:ext cx="1736323" cy="1543744"/>
      </dsp:txXfrm>
    </dsp:sp>
    <dsp:sp modelId="{6FEE57C2-66EE-4DA3-A63D-BF2991A37B9A}">
      <dsp:nvSpPr>
        <dsp:cNvPr id="0" name=""/>
        <dsp:cNvSpPr/>
      </dsp:nvSpPr>
      <dsp:spPr>
        <a:xfrm>
          <a:off x="1584430" y="239208"/>
          <a:ext cx="1410042" cy="1271545"/>
        </a:xfrm>
        <a:prstGeom prst="ellipse">
          <a:avLst/>
        </a:prstGeom>
        <a:gradFill rotWithShape="0">
          <a:gsLst>
            <a:gs pos="0">
              <a:schemeClr val="accent1">
                <a:shade val="80000"/>
                <a:alpha val="50000"/>
                <a:hueOff val="328"/>
                <a:satOff val="-138"/>
                <a:lumOff val="796"/>
                <a:alphaOff val="5000"/>
                <a:shade val="47500"/>
                <a:satMod val="137000"/>
              </a:schemeClr>
            </a:gs>
            <a:gs pos="55000">
              <a:schemeClr val="accent1">
                <a:shade val="80000"/>
                <a:alpha val="50000"/>
                <a:hueOff val="328"/>
                <a:satOff val="-138"/>
                <a:lumOff val="796"/>
                <a:alphaOff val="5000"/>
                <a:shade val="69000"/>
                <a:satMod val="137000"/>
              </a:schemeClr>
            </a:gs>
            <a:gs pos="100000">
              <a:schemeClr val="accent1">
                <a:shade val="80000"/>
                <a:alpha val="50000"/>
                <a:hueOff val="328"/>
                <a:satOff val="-138"/>
                <a:lumOff val="796"/>
                <a:alphaOff val="500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glow" dir="t">
            <a:rot lat="0" lon="0" rev="6360000"/>
          </a:lightRig>
        </a:scene3d>
        <a:sp3d contourW="1000" prstMaterial="flat">
          <a:bevelT w="95250" h="101600"/>
          <a:bevelB prst="relaxedInset"/>
          <a:contourClr>
            <a:schemeClr val="accent1">
              <a:shade val="80000"/>
              <a:alpha val="50000"/>
              <a:hueOff val="5"/>
              <a:satOff val="-145"/>
              <a:lumOff val="919"/>
              <a:alphaOff val="6000"/>
              <a:satMod val="30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t-PT" sz="1800" b="0" kern="1200" noProof="0" dirty="0" smtClean="0">
              <a:solidFill>
                <a:schemeClr val="bg1">
                  <a:lumMod val="95000"/>
                </a:schemeClr>
              </a:solidFill>
            </a:rPr>
            <a:t>GIP</a:t>
          </a:r>
          <a:endParaRPr lang="pt-PT" sz="1800" b="0" kern="1200" noProof="0" dirty="0">
            <a:solidFill>
              <a:schemeClr val="bg1">
                <a:lumMod val="95000"/>
              </a:schemeClr>
            </a:solidFill>
          </a:endParaRPr>
        </a:p>
      </dsp:txBody>
      <dsp:txXfrm>
        <a:off x="1790926" y="425421"/>
        <a:ext cx="997050" cy="899119"/>
      </dsp:txXfrm>
    </dsp:sp>
    <dsp:sp modelId="{D81C1BCF-A363-4A99-BAAE-75FB938A26F4}">
      <dsp:nvSpPr>
        <dsp:cNvPr id="0" name=""/>
        <dsp:cNvSpPr/>
      </dsp:nvSpPr>
      <dsp:spPr>
        <a:xfrm>
          <a:off x="3060345" y="540066"/>
          <a:ext cx="1444286" cy="1321962"/>
        </a:xfrm>
        <a:prstGeom prst="ellipse">
          <a:avLst/>
        </a:prstGeom>
        <a:gradFill rotWithShape="0">
          <a:gsLst>
            <a:gs pos="0">
              <a:schemeClr val="accent1">
                <a:shade val="80000"/>
                <a:alpha val="50000"/>
                <a:hueOff val="656"/>
                <a:satOff val="-276"/>
                <a:lumOff val="1592"/>
                <a:alphaOff val="10000"/>
                <a:shade val="47500"/>
                <a:satMod val="137000"/>
              </a:schemeClr>
            </a:gs>
            <a:gs pos="55000">
              <a:schemeClr val="accent1">
                <a:shade val="80000"/>
                <a:alpha val="50000"/>
                <a:hueOff val="656"/>
                <a:satOff val="-276"/>
                <a:lumOff val="1592"/>
                <a:alphaOff val="10000"/>
                <a:shade val="69000"/>
                <a:satMod val="137000"/>
              </a:schemeClr>
            </a:gs>
            <a:gs pos="100000">
              <a:schemeClr val="accent1">
                <a:shade val="80000"/>
                <a:alpha val="50000"/>
                <a:hueOff val="656"/>
                <a:satOff val="-276"/>
                <a:lumOff val="1592"/>
                <a:alphaOff val="1000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glow" dir="t">
            <a:rot lat="0" lon="0" rev="6360000"/>
          </a:lightRig>
        </a:scene3d>
        <a:sp3d contourW="1000" prstMaterial="flat">
          <a:bevelT w="95250" h="101600"/>
          <a:bevelB prst="relaxedInset"/>
          <a:contourClr>
            <a:schemeClr val="accent1">
              <a:shade val="80000"/>
              <a:alpha val="50000"/>
              <a:hueOff val="9"/>
              <a:satOff val="-291"/>
              <a:lumOff val="1839"/>
              <a:alphaOff val="12000"/>
              <a:satMod val="30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t-PT" sz="1800" b="0" kern="1200" noProof="0" dirty="0" smtClean="0">
              <a:solidFill>
                <a:schemeClr val="bg1">
                  <a:lumMod val="95000"/>
                </a:schemeClr>
              </a:solidFill>
            </a:rPr>
            <a:t>SIP</a:t>
          </a:r>
          <a:endParaRPr lang="pt-PT" sz="1800" b="0" kern="1200" noProof="0" dirty="0">
            <a:solidFill>
              <a:schemeClr val="bg1">
                <a:lumMod val="95000"/>
              </a:schemeClr>
            </a:solidFill>
          </a:endParaRPr>
        </a:p>
      </dsp:txBody>
      <dsp:txXfrm>
        <a:off x="3271856" y="733663"/>
        <a:ext cx="1021264" cy="934768"/>
      </dsp:txXfrm>
    </dsp:sp>
    <dsp:sp modelId="{30348C06-815C-4A7C-AD5F-AC5522D12C47}">
      <dsp:nvSpPr>
        <dsp:cNvPr id="0" name=""/>
        <dsp:cNvSpPr/>
      </dsp:nvSpPr>
      <dsp:spPr>
        <a:xfrm>
          <a:off x="1955708" y="2807484"/>
          <a:ext cx="1370336" cy="1323084"/>
        </a:xfrm>
        <a:prstGeom prst="ellipse">
          <a:avLst/>
        </a:prstGeom>
        <a:gradFill rotWithShape="0">
          <a:gsLst>
            <a:gs pos="0">
              <a:schemeClr val="accent1">
                <a:shade val="80000"/>
                <a:alpha val="50000"/>
                <a:hueOff val="983"/>
                <a:satOff val="-414"/>
                <a:lumOff val="2388"/>
                <a:alphaOff val="15000"/>
                <a:shade val="47500"/>
                <a:satMod val="137000"/>
              </a:schemeClr>
            </a:gs>
            <a:gs pos="55000">
              <a:schemeClr val="accent1">
                <a:shade val="80000"/>
                <a:alpha val="50000"/>
                <a:hueOff val="983"/>
                <a:satOff val="-414"/>
                <a:lumOff val="2388"/>
                <a:alphaOff val="15000"/>
                <a:shade val="69000"/>
                <a:satMod val="137000"/>
              </a:schemeClr>
            </a:gs>
            <a:gs pos="100000">
              <a:schemeClr val="accent1">
                <a:shade val="80000"/>
                <a:alpha val="50000"/>
                <a:hueOff val="983"/>
                <a:satOff val="-414"/>
                <a:lumOff val="2388"/>
                <a:alphaOff val="1500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glow" dir="t">
            <a:rot lat="0" lon="0" rev="6360000"/>
          </a:lightRig>
        </a:scene3d>
        <a:sp3d contourW="1000" prstMaterial="flat">
          <a:bevelT w="95250" h="101600"/>
          <a:bevelB prst="relaxedInset"/>
          <a:contourClr>
            <a:schemeClr val="accent1">
              <a:shade val="80000"/>
              <a:alpha val="50000"/>
              <a:hueOff val="14"/>
              <a:satOff val="-436"/>
              <a:lumOff val="2758"/>
              <a:alphaOff val="18000"/>
              <a:satMod val="30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t-PT" sz="1800" b="0" kern="1200" noProof="0" dirty="0" smtClean="0">
              <a:solidFill>
                <a:schemeClr val="bg1">
                  <a:lumMod val="95000"/>
                </a:schemeClr>
              </a:solidFill>
            </a:rPr>
            <a:t>EEPT</a:t>
          </a:r>
          <a:endParaRPr lang="pt-PT" sz="1800" b="0" kern="1200" noProof="0" dirty="0">
            <a:solidFill>
              <a:schemeClr val="bg1">
                <a:lumMod val="95000"/>
              </a:schemeClr>
            </a:solidFill>
          </a:endParaRPr>
        </a:p>
      </dsp:txBody>
      <dsp:txXfrm>
        <a:off x="2156389" y="3001245"/>
        <a:ext cx="968974" cy="935562"/>
      </dsp:txXfrm>
    </dsp:sp>
    <dsp:sp modelId="{896180C7-DBF6-4B97-B924-A0A90072293F}">
      <dsp:nvSpPr>
        <dsp:cNvPr id="0" name=""/>
        <dsp:cNvSpPr/>
      </dsp:nvSpPr>
      <dsp:spPr>
        <a:xfrm>
          <a:off x="671569" y="2165412"/>
          <a:ext cx="1380406" cy="1303745"/>
        </a:xfrm>
        <a:prstGeom prst="ellipse">
          <a:avLst/>
        </a:prstGeom>
        <a:gradFill rotWithShape="0">
          <a:gsLst>
            <a:gs pos="0">
              <a:schemeClr val="accent1">
                <a:shade val="80000"/>
                <a:alpha val="50000"/>
                <a:hueOff val="1311"/>
                <a:satOff val="-553"/>
                <a:lumOff val="3185"/>
                <a:alphaOff val="20000"/>
                <a:shade val="47500"/>
                <a:satMod val="137000"/>
              </a:schemeClr>
            </a:gs>
            <a:gs pos="55000">
              <a:schemeClr val="accent1">
                <a:shade val="80000"/>
                <a:alpha val="50000"/>
                <a:hueOff val="1311"/>
                <a:satOff val="-553"/>
                <a:lumOff val="3185"/>
                <a:alphaOff val="20000"/>
                <a:shade val="69000"/>
                <a:satMod val="137000"/>
              </a:schemeClr>
            </a:gs>
            <a:gs pos="100000">
              <a:schemeClr val="accent1">
                <a:shade val="80000"/>
                <a:alpha val="50000"/>
                <a:hueOff val="1311"/>
                <a:satOff val="-553"/>
                <a:lumOff val="3185"/>
                <a:alphaOff val="2000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glow" dir="t">
            <a:rot lat="0" lon="0" rev="6360000"/>
          </a:lightRig>
        </a:scene3d>
        <a:sp3d contourW="1000" prstMaterial="flat">
          <a:bevelT w="95250" h="101600"/>
          <a:bevelB prst="relaxedInset"/>
          <a:contourClr>
            <a:schemeClr val="accent1">
              <a:shade val="80000"/>
              <a:alpha val="50000"/>
              <a:hueOff val="18"/>
              <a:satOff val="-582"/>
              <a:lumOff val="3678"/>
              <a:alphaOff val="24000"/>
              <a:satMod val="30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t-PT" sz="1800" b="0" kern="1200" noProof="0" dirty="0" smtClean="0">
              <a:solidFill>
                <a:schemeClr val="bg1">
                  <a:lumMod val="95000"/>
                </a:schemeClr>
              </a:solidFill>
            </a:rPr>
            <a:t>OSP</a:t>
          </a:r>
        </a:p>
      </dsp:txBody>
      <dsp:txXfrm>
        <a:off x="873725" y="2356341"/>
        <a:ext cx="976094" cy="921887"/>
      </dsp:txXfrm>
    </dsp:sp>
    <dsp:sp modelId="{C8D13A91-A00F-43D6-9B2D-E38F6D07BE2F}">
      <dsp:nvSpPr>
        <dsp:cNvPr id="0" name=""/>
        <dsp:cNvSpPr/>
      </dsp:nvSpPr>
      <dsp:spPr>
        <a:xfrm>
          <a:off x="428664" y="827376"/>
          <a:ext cx="1335558" cy="1335558"/>
        </a:xfrm>
        <a:prstGeom prst="ellipse">
          <a:avLst/>
        </a:prstGeom>
        <a:solidFill>
          <a:srgbClr val="918485">
            <a:alpha val="50196"/>
          </a:srgbClr>
        </a:solidFill>
        <a:ln>
          <a:noFill/>
        </a:ln>
        <a:effectLst>
          <a:outerShdw blurRad="225425" dist="50800" dir="5220000" algn="ctr" rotWithShape="0">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sp:spPr>
      <dsp:style>
        <a:lnRef idx="0">
          <a:scrgbClr r="0" g="0" b="0"/>
        </a:lnRef>
        <a:fillRef idx="3">
          <a:scrgbClr r="0" g="0" b="0"/>
        </a:fillRef>
        <a:effectRef idx="3">
          <a:scrgbClr r="0" g="0" b="0"/>
        </a:effectRef>
        <a:fontRef idx="minor">
          <a:schemeClr val="tx1"/>
        </a:fontRef>
      </dsp:style>
      <dsp:txBody>
        <a:bodyPr spcFirstLastPara="0" vert="horz" wrap="square" lIns="7200" tIns="7200" rIns="7200" bIns="7200" numCol="1" spcCol="1270" anchor="ctr" anchorCtr="0">
          <a:noAutofit/>
        </a:bodyPr>
        <a:lstStyle/>
        <a:p>
          <a:pPr lvl="0" algn="ctr" defTabSz="711200">
            <a:lnSpc>
              <a:spcPct val="90000"/>
            </a:lnSpc>
            <a:spcBef>
              <a:spcPct val="0"/>
            </a:spcBef>
            <a:spcAft>
              <a:spcPct val="35000"/>
            </a:spcAft>
          </a:pPr>
          <a:r>
            <a:rPr lang="pt-PT" sz="1600" b="0" kern="1200" noProof="0" dirty="0" smtClean="0">
              <a:solidFill>
                <a:schemeClr val="bg1">
                  <a:lumMod val="95000"/>
                </a:schemeClr>
              </a:solidFill>
            </a:rPr>
            <a:t>EMPRESA</a:t>
          </a:r>
        </a:p>
      </dsp:txBody>
      <dsp:txXfrm>
        <a:off x="624252" y="1022964"/>
        <a:ext cx="944382" cy="944382"/>
      </dsp:txXfrm>
    </dsp:sp>
    <dsp:sp modelId="{C091A32B-E0E0-49A3-A431-1D2F7AA549D0}">
      <dsp:nvSpPr>
        <dsp:cNvPr id="0" name=""/>
        <dsp:cNvSpPr/>
      </dsp:nvSpPr>
      <dsp:spPr>
        <a:xfrm>
          <a:off x="3119462" y="2045028"/>
          <a:ext cx="1455625" cy="1355578"/>
        </a:xfrm>
        <a:prstGeom prst="ellipse">
          <a:avLst/>
        </a:prstGeom>
        <a:gradFill rotWithShape="0">
          <a:gsLst>
            <a:gs pos="0">
              <a:schemeClr val="accent1">
                <a:shade val="80000"/>
                <a:alpha val="50000"/>
                <a:hueOff val="1967"/>
                <a:satOff val="-829"/>
                <a:lumOff val="4777"/>
                <a:alphaOff val="30000"/>
                <a:shade val="47500"/>
                <a:satMod val="137000"/>
              </a:schemeClr>
            </a:gs>
            <a:gs pos="55000">
              <a:schemeClr val="accent1">
                <a:shade val="80000"/>
                <a:alpha val="50000"/>
                <a:hueOff val="1967"/>
                <a:satOff val="-829"/>
                <a:lumOff val="4777"/>
                <a:alphaOff val="30000"/>
                <a:shade val="69000"/>
                <a:satMod val="137000"/>
              </a:schemeClr>
            </a:gs>
            <a:gs pos="100000">
              <a:schemeClr val="accent1">
                <a:shade val="80000"/>
                <a:alpha val="50000"/>
                <a:hueOff val="1967"/>
                <a:satOff val="-829"/>
                <a:lumOff val="4777"/>
                <a:alphaOff val="3000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glow" dir="t">
            <a:rot lat="0" lon="0" rev="6360000"/>
          </a:lightRig>
        </a:scene3d>
        <a:sp3d contourW="1000" prstMaterial="flat">
          <a:bevelT w="95250" h="101600"/>
          <a:bevelB prst="relaxedInset"/>
          <a:contourClr>
            <a:schemeClr val="accent1">
              <a:shade val="80000"/>
              <a:alpha val="50000"/>
              <a:hueOff val="23"/>
              <a:satOff val="-727"/>
              <a:lumOff val="4597"/>
              <a:alphaOff val="30000"/>
              <a:satMod val="30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pt-PT" sz="1600" b="0" kern="1200" noProof="0" dirty="0" smtClean="0">
              <a:solidFill>
                <a:schemeClr val="bg1">
                  <a:lumMod val="95000"/>
                </a:schemeClr>
              </a:solidFill>
            </a:rPr>
            <a:t>SIM</a:t>
          </a:r>
          <a:endParaRPr lang="pt-PT" sz="1600" b="0" kern="1200" noProof="0" dirty="0">
            <a:solidFill>
              <a:schemeClr val="bg1">
                <a:lumMod val="95000"/>
              </a:schemeClr>
            </a:solidFill>
          </a:endParaRPr>
        </a:p>
      </dsp:txBody>
      <dsp:txXfrm>
        <a:off x="3332633" y="2243548"/>
        <a:ext cx="1029283" cy="9585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8834C-1E83-453E-A65D-C9CEF39635B5}">
      <dsp:nvSpPr>
        <dsp:cNvPr id="0" name=""/>
        <dsp:cNvSpPr/>
      </dsp:nvSpPr>
      <dsp:spPr>
        <a:xfrm>
          <a:off x="1123781" y="1062291"/>
          <a:ext cx="2403533" cy="2136953"/>
        </a:xfrm>
        <a:prstGeom prst="ellipse">
          <a:avLst/>
        </a:prstGeom>
        <a:gradFill rotWithShape="1">
          <a:gsLst>
            <a:gs pos="0">
              <a:schemeClr val="accent6">
                <a:shade val="47500"/>
                <a:satMod val="137000"/>
              </a:schemeClr>
            </a:gs>
            <a:gs pos="55000">
              <a:schemeClr val="accent6">
                <a:shade val="69000"/>
                <a:satMod val="137000"/>
              </a:schemeClr>
            </a:gs>
            <a:gs pos="100000">
              <a:schemeClr val="accent6">
                <a:shade val="98000"/>
                <a:satMod val="137000"/>
              </a:schemeClr>
            </a:gs>
          </a:gsLst>
          <a:lin ang="16200000" scaled="0"/>
        </a:gradFill>
        <a:ln w="6350" cap="rnd" cmpd="sng" algn="ctr">
          <a:solidFill>
            <a:schemeClr val="accent6">
              <a:shade val="95000"/>
              <a:satMod val="105000"/>
            </a:schemeClr>
          </a:solidFill>
          <a:prstDash val="solid"/>
        </a:ln>
        <a:effectLst>
          <a:outerShdw blurRad="39000" dist="25400" dir="5400000" rotWithShape="0">
            <a:srgbClr val="000000">
              <a:alpha val="38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100000"/>
            </a:lnSpc>
            <a:spcBef>
              <a:spcPct val="0"/>
            </a:spcBef>
            <a:spcAft>
              <a:spcPts val="0"/>
            </a:spcAft>
          </a:pPr>
          <a:r>
            <a:rPr lang="pt-PT" sz="2400" b="1" kern="1200" noProof="0" dirty="0" err="1" smtClean="0">
              <a:solidFill>
                <a:schemeClr val="bg1">
                  <a:lumMod val="95000"/>
                </a:schemeClr>
              </a:solidFill>
            </a:rPr>
            <a:t>Projecto</a:t>
          </a:r>
          <a:endParaRPr lang="pt-PT" sz="2400" b="1" kern="1200" noProof="0" dirty="0" smtClean="0">
            <a:solidFill>
              <a:schemeClr val="bg1">
                <a:lumMod val="95000"/>
              </a:schemeClr>
            </a:solidFill>
          </a:endParaRPr>
        </a:p>
      </dsp:txBody>
      <dsp:txXfrm>
        <a:off x="1475770" y="1375241"/>
        <a:ext cx="1699555" cy="1511053"/>
      </dsp:txXfrm>
    </dsp:sp>
    <dsp:sp modelId="{6FEE57C2-66EE-4DA3-A63D-BF2991A37B9A}">
      <dsp:nvSpPr>
        <dsp:cNvPr id="0" name=""/>
        <dsp:cNvSpPr/>
      </dsp:nvSpPr>
      <dsp:spPr>
        <a:xfrm>
          <a:off x="1605525" y="344374"/>
          <a:ext cx="1380183" cy="1244619"/>
        </a:xfrm>
        <a:prstGeom prst="ellipse">
          <a:avLst/>
        </a:prstGeom>
        <a:gradFill rotWithShape="0">
          <a:gsLst>
            <a:gs pos="0">
              <a:schemeClr val="accent1">
                <a:shade val="80000"/>
                <a:alpha val="50000"/>
                <a:hueOff val="393"/>
                <a:satOff val="-166"/>
                <a:lumOff val="955"/>
                <a:alphaOff val="6000"/>
                <a:shade val="47500"/>
                <a:satMod val="137000"/>
              </a:schemeClr>
            </a:gs>
            <a:gs pos="55000">
              <a:schemeClr val="accent1">
                <a:shade val="80000"/>
                <a:alpha val="50000"/>
                <a:hueOff val="393"/>
                <a:satOff val="-166"/>
                <a:lumOff val="955"/>
                <a:alphaOff val="6000"/>
                <a:shade val="69000"/>
                <a:satMod val="137000"/>
              </a:schemeClr>
            </a:gs>
            <a:gs pos="100000">
              <a:schemeClr val="accent1">
                <a:shade val="80000"/>
                <a:alpha val="50000"/>
                <a:hueOff val="393"/>
                <a:satOff val="-166"/>
                <a:lumOff val="955"/>
                <a:alphaOff val="600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glow" dir="t">
            <a:rot lat="0" lon="0" rev="6360000"/>
          </a:lightRig>
        </a:scene3d>
        <a:sp3d contourW="1000" prstMaterial="flat">
          <a:bevelT w="95250" h="101600"/>
          <a:bevelB prst="relaxedInset"/>
          <a:contourClr>
            <a:schemeClr val="accent1">
              <a:shade val="80000"/>
              <a:alpha val="50000"/>
              <a:hueOff val="5"/>
              <a:satOff val="-145"/>
              <a:lumOff val="919"/>
              <a:alphaOff val="6000"/>
              <a:satMod val="30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t-PT" sz="1800" b="0" kern="1200" noProof="0" dirty="0" smtClean="0">
              <a:solidFill>
                <a:schemeClr val="bg1">
                  <a:lumMod val="95000"/>
                </a:schemeClr>
              </a:solidFill>
            </a:rPr>
            <a:t>IEGI</a:t>
          </a:r>
          <a:endParaRPr lang="pt-PT" sz="1800" b="0" kern="1200" noProof="0" dirty="0">
            <a:solidFill>
              <a:schemeClr val="bg1">
                <a:lumMod val="95000"/>
              </a:schemeClr>
            </a:solidFill>
          </a:endParaRPr>
        </a:p>
      </dsp:txBody>
      <dsp:txXfrm>
        <a:off x="1807648" y="526644"/>
        <a:ext cx="975937" cy="880079"/>
      </dsp:txXfrm>
    </dsp:sp>
    <dsp:sp modelId="{D81C1BCF-A363-4A99-BAAE-75FB938A26F4}">
      <dsp:nvSpPr>
        <dsp:cNvPr id="0" name=""/>
        <dsp:cNvSpPr/>
      </dsp:nvSpPr>
      <dsp:spPr>
        <a:xfrm>
          <a:off x="3053577" y="1573024"/>
          <a:ext cx="1413702" cy="1293968"/>
        </a:xfrm>
        <a:prstGeom prst="ellipse">
          <a:avLst/>
        </a:prstGeom>
        <a:gradFill rotWithShape="0">
          <a:gsLst>
            <a:gs pos="0">
              <a:schemeClr val="accent1">
                <a:shade val="80000"/>
                <a:alpha val="50000"/>
                <a:hueOff val="787"/>
                <a:satOff val="-332"/>
                <a:lumOff val="1911"/>
                <a:alphaOff val="12000"/>
                <a:shade val="47500"/>
                <a:satMod val="137000"/>
              </a:schemeClr>
            </a:gs>
            <a:gs pos="55000">
              <a:schemeClr val="accent1">
                <a:shade val="80000"/>
                <a:alpha val="50000"/>
                <a:hueOff val="787"/>
                <a:satOff val="-332"/>
                <a:lumOff val="1911"/>
                <a:alphaOff val="12000"/>
                <a:shade val="69000"/>
                <a:satMod val="137000"/>
              </a:schemeClr>
            </a:gs>
            <a:gs pos="100000">
              <a:schemeClr val="accent1">
                <a:shade val="80000"/>
                <a:alpha val="50000"/>
                <a:hueOff val="787"/>
                <a:satOff val="-332"/>
                <a:lumOff val="1911"/>
                <a:alphaOff val="1200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glow" dir="t">
            <a:rot lat="0" lon="0" rev="6360000"/>
          </a:lightRig>
        </a:scene3d>
        <a:sp3d contourW="1000" prstMaterial="flat">
          <a:bevelT w="95250" h="101600"/>
          <a:bevelB prst="relaxedInset"/>
          <a:contourClr>
            <a:schemeClr val="accent1">
              <a:shade val="80000"/>
              <a:alpha val="50000"/>
              <a:hueOff val="9"/>
              <a:satOff val="-291"/>
              <a:lumOff val="1839"/>
              <a:alphaOff val="12000"/>
              <a:satMod val="30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t-PT" sz="1800" b="0" kern="1200" noProof="0" dirty="0" smtClean="0">
              <a:solidFill>
                <a:schemeClr val="bg1">
                  <a:lumMod val="95000"/>
                </a:schemeClr>
              </a:solidFill>
            </a:rPr>
            <a:t>PC1</a:t>
          </a:r>
          <a:endParaRPr lang="pt-PT" sz="1800" b="0" kern="1200" noProof="0" dirty="0">
            <a:solidFill>
              <a:schemeClr val="bg1">
                <a:lumMod val="95000"/>
              </a:schemeClr>
            </a:solidFill>
          </a:endParaRPr>
        </a:p>
      </dsp:txBody>
      <dsp:txXfrm>
        <a:off x="3260609" y="1762521"/>
        <a:ext cx="999638" cy="914974"/>
      </dsp:txXfrm>
    </dsp:sp>
    <dsp:sp modelId="{30348C06-815C-4A7C-AD5F-AC5522D12C47}">
      <dsp:nvSpPr>
        <dsp:cNvPr id="0" name=""/>
        <dsp:cNvSpPr/>
      </dsp:nvSpPr>
      <dsp:spPr>
        <a:xfrm>
          <a:off x="1655594" y="2715117"/>
          <a:ext cx="1341318" cy="1295066"/>
        </a:xfrm>
        <a:prstGeom prst="ellipse">
          <a:avLst/>
        </a:prstGeom>
        <a:gradFill rotWithShape="0">
          <a:gsLst>
            <a:gs pos="0">
              <a:schemeClr val="accent1">
                <a:shade val="80000"/>
                <a:alpha val="50000"/>
                <a:hueOff val="1180"/>
                <a:satOff val="-497"/>
                <a:lumOff val="2866"/>
                <a:alphaOff val="18000"/>
                <a:shade val="47500"/>
                <a:satMod val="137000"/>
              </a:schemeClr>
            </a:gs>
            <a:gs pos="55000">
              <a:schemeClr val="accent1">
                <a:shade val="80000"/>
                <a:alpha val="50000"/>
                <a:hueOff val="1180"/>
                <a:satOff val="-497"/>
                <a:lumOff val="2866"/>
                <a:alphaOff val="18000"/>
                <a:shade val="69000"/>
                <a:satMod val="137000"/>
              </a:schemeClr>
            </a:gs>
            <a:gs pos="100000">
              <a:schemeClr val="accent1">
                <a:shade val="80000"/>
                <a:alpha val="50000"/>
                <a:hueOff val="1180"/>
                <a:satOff val="-497"/>
                <a:lumOff val="2866"/>
                <a:alphaOff val="1800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glow" dir="t">
            <a:rot lat="0" lon="0" rev="6360000"/>
          </a:lightRig>
        </a:scene3d>
        <a:sp3d contourW="1000" prstMaterial="flat">
          <a:bevelT w="95250" h="101600"/>
          <a:bevelB prst="relaxedInset"/>
          <a:contourClr>
            <a:schemeClr val="accent1">
              <a:shade val="80000"/>
              <a:alpha val="50000"/>
              <a:hueOff val="14"/>
              <a:satOff val="-436"/>
              <a:lumOff val="2758"/>
              <a:alphaOff val="18000"/>
              <a:satMod val="30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t-PT" sz="1800" b="0" kern="1200" noProof="0" dirty="0" smtClean="0">
              <a:solidFill>
                <a:schemeClr val="bg1">
                  <a:lumMod val="95000"/>
                </a:schemeClr>
              </a:solidFill>
            </a:rPr>
            <a:t>QG</a:t>
          </a:r>
          <a:endParaRPr lang="pt-PT" sz="1800" b="0" kern="1200" noProof="0" dirty="0">
            <a:solidFill>
              <a:schemeClr val="bg1">
                <a:lumMod val="95000"/>
              </a:schemeClr>
            </a:solidFill>
          </a:endParaRPr>
        </a:p>
      </dsp:txBody>
      <dsp:txXfrm>
        <a:off x="1852025" y="2904775"/>
        <a:ext cx="948456" cy="915750"/>
      </dsp:txXfrm>
    </dsp:sp>
    <dsp:sp modelId="{896180C7-DBF6-4B97-B924-A0A90072293F}">
      <dsp:nvSpPr>
        <dsp:cNvPr id="0" name=""/>
        <dsp:cNvSpPr/>
      </dsp:nvSpPr>
      <dsp:spPr>
        <a:xfrm>
          <a:off x="201355" y="1529155"/>
          <a:ext cx="1351175" cy="1276137"/>
        </a:xfrm>
        <a:prstGeom prst="ellipse">
          <a:avLst/>
        </a:prstGeom>
        <a:gradFill rotWithShape="0">
          <a:gsLst>
            <a:gs pos="0">
              <a:schemeClr val="accent1">
                <a:shade val="80000"/>
                <a:alpha val="50000"/>
                <a:hueOff val="1574"/>
                <a:satOff val="-663"/>
                <a:lumOff val="3822"/>
                <a:alphaOff val="24000"/>
                <a:shade val="47500"/>
                <a:satMod val="137000"/>
              </a:schemeClr>
            </a:gs>
            <a:gs pos="55000">
              <a:schemeClr val="accent1">
                <a:shade val="80000"/>
                <a:alpha val="50000"/>
                <a:hueOff val="1574"/>
                <a:satOff val="-663"/>
                <a:lumOff val="3822"/>
                <a:alphaOff val="24000"/>
                <a:shade val="69000"/>
                <a:satMod val="137000"/>
              </a:schemeClr>
            </a:gs>
            <a:gs pos="100000">
              <a:schemeClr val="accent1">
                <a:shade val="80000"/>
                <a:alpha val="50000"/>
                <a:hueOff val="1574"/>
                <a:satOff val="-663"/>
                <a:lumOff val="3822"/>
                <a:alphaOff val="2400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glow" dir="t">
            <a:rot lat="0" lon="0" rev="6360000"/>
          </a:lightRig>
        </a:scene3d>
        <a:sp3d contourW="1000" prstMaterial="flat">
          <a:bevelT w="95250" h="101600"/>
          <a:bevelB prst="relaxedInset"/>
          <a:contourClr>
            <a:schemeClr val="accent1">
              <a:shade val="80000"/>
              <a:alpha val="50000"/>
              <a:hueOff val="18"/>
              <a:satOff val="-582"/>
              <a:lumOff val="3678"/>
              <a:alphaOff val="24000"/>
              <a:satMod val="30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t-PT" sz="1800" b="0" kern="1200" noProof="0" dirty="0" smtClean="0">
              <a:solidFill>
                <a:schemeClr val="bg1">
                  <a:lumMod val="95000"/>
                </a:schemeClr>
              </a:solidFill>
            </a:rPr>
            <a:t>Cálculo</a:t>
          </a:r>
        </a:p>
      </dsp:txBody>
      <dsp:txXfrm>
        <a:off x="399230" y="1716041"/>
        <a:ext cx="955425" cy="902365"/>
      </dsp:txXfrm>
    </dsp:sp>
    <dsp:sp modelId="{C091A32B-E0E0-49A3-A431-1D2F7AA549D0}">
      <dsp:nvSpPr>
        <dsp:cNvPr id="0" name=""/>
        <dsp:cNvSpPr/>
      </dsp:nvSpPr>
      <dsp:spPr>
        <a:xfrm>
          <a:off x="211696" y="3291517"/>
          <a:ext cx="1246200" cy="1108466"/>
        </a:xfrm>
        <a:prstGeom prst="ellipse">
          <a:avLst/>
        </a:prstGeom>
        <a:gradFill rotWithShape="0">
          <a:gsLst>
            <a:gs pos="0">
              <a:schemeClr val="accent1">
                <a:shade val="80000"/>
                <a:alpha val="50000"/>
                <a:hueOff val="1967"/>
                <a:satOff val="-829"/>
                <a:lumOff val="4777"/>
                <a:alphaOff val="30000"/>
                <a:shade val="47500"/>
                <a:satMod val="137000"/>
              </a:schemeClr>
            </a:gs>
            <a:gs pos="55000">
              <a:schemeClr val="accent1">
                <a:shade val="80000"/>
                <a:alpha val="50000"/>
                <a:hueOff val="1967"/>
                <a:satOff val="-829"/>
                <a:lumOff val="4777"/>
                <a:alphaOff val="30000"/>
                <a:shade val="69000"/>
                <a:satMod val="137000"/>
              </a:schemeClr>
            </a:gs>
            <a:gs pos="100000">
              <a:schemeClr val="accent1">
                <a:shade val="80000"/>
                <a:alpha val="50000"/>
                <a:hueOff val="1967"/>
                <a:satOff val="-829"/>
                <a:lumOff val="4777"/>
                <a:alphaOff val="3000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glow" dir="t">
            <a:rot lat="0" lon="0" rev="6360000"/>
          </a:lightRig>
        </a:scene3d>
        <a:sp3d contourW="1000" prstMaterial="flat">
          <a:bevelT w="95250" h="101600"/>
          <a:bevelB prst="relaxedInset"/>
          <a:contourClr>
            <a:schemeClr val="accent1">
              <a:shade val="80000"/>
              <a:alpha val="50000"/>
              <a:hueOff val="23"/>
              <a:satOff val="-727"/>
              <a:lumOff val="4597"/>
              <a:alphaOff val="30000"/>
              <a:satMod val="30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pt-PT" sz="1600" b="0" kern="1200" noProof="0" dirty="0" smtClean="0">
              <a:solidFill>
                <a:schemeClr val="bg1">
                  <a:lumMod val="95000"/>
                </a:schemeClr>
              </a:solidFill>
            </a:rPr>
            <a:t>IEE</a:t>
          </a:r>
          <a:endParaRPr lang="pt-PT" sz="1600" b="0" kern="1200" noProof="0" dirty="0">
            <a:solidFill>
              <a:schemeClr val="bg1">
                <a:lumMod val="95000"/>
              </a:schemeClr>
            </a:solidFill>
          </a:endParaRPr>
        </a:p>
      </dsp:txBody>
      <dsp:txXfrm>
        <a:off x="394198" y="3453848"/>
        <a:ext cx="881196" cy="7838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198A55-0E16-42B7-8C81-ACA8EFC140CE}">
      <dsp:nvSpPr>
        <dsp:cNvPr id="0" name=""/>
        <dsp:cNvSpPr/>
      </dsp:nvSpPr>
      <dsp:spPr>
        <a:xfrm>
          <a:off x="1649790" y="1121152"/>
          <a:ext cx="851731" cy="851731"/>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kern="1200" cap="none" normalizeH="0" baseline="0" smtClean="0">
              <a:ln/>
              <a:effectLst/>
              <a:latin typeface="NewsGotT" pitchFamily="2" charset="0"/>
              <a:cs typeface="Times New Roman" pitchFamily="18" charset="0"/>
            </a:rPr>
            <a:t>Projecto</a:t>
          </a:r>
          <a:endParaRPr kumimoji="0" lang="en-US" sz="1300" b="1" i="0" u="none" strike="noStrike" kern="1200" cap="none" normalizeH="0" baseline="0" dirty="0" smtClean="0">
            <a:ln/>
            <a:effectLst/>
            <a:latin typeface="NewsGotT" pitchFamily="2" charset="0"/>
          </a:endParaRPr>
        </a:p>
      </dsp:txBody>
      <dsp:txXfrm>
        <a:off x="1774523" y="1245885"/>
        <a:ext cx="602265" cy="602265"/>
      </dsp:txXfrm>
    </dsp:sp>
    <dsp:sp modelId="{7B395ADC-5DF7-46D0-BC92-A4B61D7253D4}">
      <dsp:nvSpPr>
        <dsp:cNvPr id="0" name=""/>
        <dsp:cNvSpPr/>
      </dsp:nvSpPr>
      <dsp:spPr>
        <a:xfrm rot="16200000">
          <a:off x="1947253" y="974284"/>
          <a:ext cx="256805" cy="36930"/>
        </a:xfrm>
        <a:custGeom>
          <a:avLst/>
          <a:gdLst/>
          <a:ahLst/>
          <a:cxnLst/>
          <a:rect l="0" t="0" r="0" b="0"/>
          <a:pathLst>
            <a:path>
              <a:moveTo>
                <a:pt x="0" y="18465"/>
              </a:moveTo>
              <a:lnTo>
                <a:pt x="256805" y="18465"/>
              </a:lnTo>
            </a:path>
          </a:pathLst>
        </a:custGeom>
        <a:noFill/>
        <a:ln w="48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PT" sz="500" kern="1200"/>
        </a:p>
      </dsp:txBody>
      <dsp:txXfrm>
        <a:off x="2069236" y="986329"/>
        <a:ext cx="12840" cy="12840"/>
      </dsp:txXfrm>
    </dsp:sp>
    <dsp:sp modelId="{CC04D70A-2EA4-4720-89D2-00F5E5D65EEA}">
      <dsp:nvSpPr>
        <dsp:cNvPr id="0" name=""/>
        <dsp:cNvSpPr/>
      </dsp:nvSpPr>
      <dsp:spPr>
        <a:xfrm>
          <a:off x="1649790" y="12615"/>
          <a:ext cx="851731" cy="851731"/>
        </a:xfrm>
        <a:prstGeom prst="ellipse">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kern="1200" cap="none" normalizeH="0" baseline="0" dirty="0" smtClean="0">
              <a:ln/>
              <a:effectLst/>
              <a:latin typeface="NewsGotT" pitchFamily="2" charset="0"/>
              <a:ea typeface="Times New Roman" pitchFamily="18" charset="0"/>
              <a:cs typeface="Trebuchet MS" pitchFamily="34" charset="0"/>
            </a:rPr>
            <a:t>IEGI</a:t>
          </a:r>
        </a:p>
      </dsp:txBody>
      <dsp:txXfrm>
        <a:off x="1774523" y="137348"/>
        <a:ext cx="602265" cy="602265"/>
      </dsp:txXfrm>
    </dsp:sp>
    <dsp:sp modelId="{55BF0934-2B53-47F4-AC83-5004614EE7C1}">
      <dsp:nvSpPr>
        <dsp:cNvPr id="0" name=""/>
        <dsp:cNvSpPr/>
      </dsp:nvSpPr>
      <dsp:spPr>
        <a:xfrm>
          <a:off x="2501522" y="1528553"/>
          <a:ext cx="256805" cy="36930"/>
        </a:xfrm>
        <a:custGeom>
          <a:avLst/>
          <a:gdLst/>
          <a:ahLst/>
          <a:cxnLst/>
          <a:rect l="0" t="0" r="0" b="0"/>
          <a:pathLst>
            <a:path>
              <a:moveTo>
                <a:pt x="0" y="18465"/>
              </a:moveTo>
              <a:lnTo>
                <a:pt x="256805" y="18465"/>
              </a:lnTo>
            </a:path>
          </a:pathLst>
        </a:custGeom>
        <a:noFill/>
        <a:ln w="48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PT" sz="500" kern="1200"/>
        </a:p>
      </dsp:txBody>
      <dsp:txXfrm>
        <a:off x="2623504" y="1540598"/>
        <a:ext cx="12840" cy="12840"/>
      </dsp:txXfrm>
    </dsp:sp>
    <dsp:sp modelId="{51FBA65E-AB6A-4888-8F19-CD67DD0474AB}">
      <dsp:nvSpPr>
        <dsp:cNvPr id="0" name=""/>
        <dsp:cNvSpPr/>
      </dsp:nvSpPr>
      <dsp:spPr>
        <a:xfrm>
          <a:off x="2758327" y="1121152"/>
          <a:ext cx="851731" cy="851731"/>
        </a:xfrm>
        <a:prstGeom prst="ellipse">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kern="1200" cap="none" normalizeH="0" baseline="0" dirty="0" smtClean="0">
              <a:ln/>
              <a:effectLst/>
              <a:latin typeface="NewsGotT" pitchFamily="2" charset="0"/>
            </a:rPr>
            <a:t>PC1</a:t>
          </a:r>
        </a:p>
      </dsp:txBody>
      <dsp:txXfrm>
        <a:off x="2883060" y="1245885"/>
        <a:ext cx="602265" cy="602265"/>
      </dsp:txXfrm>
    </dsp:sp>
    <dsp:sp modelId="{F06BDC23-BF60-4457-8CB1-6AC5202EDA51}">
      <dsp:nvSpPr>
        <dsp:cNvPr id="0" name=""/>
        <dsp:cNvSpPr/>
      </dsp:nvSpPr>
      <dsp:spPr>
        <a:xfrm rot="5400000">
          <a:off x="1947253" y="2082821"/>
          <a:ext cx="256805" cy="36930"/>
        </a:xfrm>
        <a:custGeom>
          <a:avLst/>
          <a:gdLst/>
          <a:ahLst/>
          <a:cxnLst/>
          <a:rect l="0" t="0" r="0" b="0"/>
          <a:pathLst>
            <a:path>
              <a:moveTo>
                <a:pt x="0" y="18465"/>
              </a:moveTo>
              <a:lnTo>
                <a:pt x="256805" y="18465"/>
              </a:lnTo>
            </a:path>
          </a:pathLst>
        </a:custGeom>
        <a:noFill/>
        <a:ln w="48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PT" sz="500" kern="1200"/>
        </a:p>
      </dsp:txBody>
      <dsp:txXfrm>
        <a:off x="2069236" y="2094866"/>
        <a:ext cx="12840" cy="12840"/>
      </dsp:txXfrm>
    </dsp:sp>
    <dsp:sp modelId="{EF693550-5886-40DB-8A2D-145C7D203101}">
      <dsp:nvSpPr>
        <dsp:cNvPr id="0" name=""/>
        <dsp:cNvSpPr/>
      </dsp:nvSpPr>
      <dsp:spPr>
        <a:xfrm>
          <a:off x="1649790" y="2229689"/>
          <a:ext cx="851731" cy="851731"/>
        </a:xfrm>
        <a:prstGeom prst="ellipse">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kern="1200" cap="none" normalizeH="0" baseline="0" smtClean="0">
              <a:ln/>
              <a:effectLst/>
              <a:latin typeface="NewsGotT" pitchFamily="2" charset="0"/>
              <a:ea typeface="Times New Roman" pitchFamily="18" charset="0"/>
              <a:cs typeface="Trebuchet MS" pitchFamily="34" charset="0"/>
            </a:rPr>
            <a:t>CALC</a:t>
          </a:r>
          <a:endParaRPr kumimoji="0" lang="en-US" sz="1900" b="1" i="0" u="none" strike="noStrike" kern="1200" cap="none" normalizeH="0" baseline="0" dirty="0" smtClean="0">
            <a:ln/>
            <a:effectLst/>
            <a:latin typeface="NewsGotT" pitchFamily="2" charset="0"/>
            <a:ea typeface="Times New Roman" pitchFamily="18" charset="0"/>
            <a:cs typeface="Trebuchet MS" pitchFamily="34" charset="0"/>
          </a:endParaRPr>
        </a:p>
      </dsp:txBody>
      <dsp:txXfrm>
        <a:off x="1774523" y="2354422"/>
        <a:ext cx="602265" cy="602265"/>
      </dsp:txXfrm>
    </dsp:sp>
    <dsp:sp modelId="{64468F9E-1E5E-4722-892B-579B91265F57}">
      <dsp:nvSpPr>
        <dsp:cNvPr id="0" name=""/>
        <dsp:cNvSpPr/>
      </dsp:nvSpPr>
      <dsp:spPr>
        <a:xfrm rot="10800000">
          <a:off x="1392985" y="1528553"/>
          <a:ext cx="256805" cy="36930"/>
        </a:xfrm>
        <a:custGeom>
          <a:avLst/>
          <a:gdLst/>
          <a:ahLst/>
          <a:cxnLst/>
          <a:rect l="0" t="0" r="0" b="0"/>
          <a:pathLst>
            <a:path>
              <a:moveTo>
                <a:pt x="0" y="18465"/>
              </a:moveTo>
              <a:lnTo>
                <a:pt x="256805" y="18465"/>
              </a:lnTo>
            </a:path>
          </a:pathLst>
        </a:custGeom>
        <a:noFill/>
        <a:ln w="48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PT" sz="500" kern="1200"/>
        </a:p>
      </dsp:txBody>
      <dsp:txXfrm rot="10800000">
        <a:off x="1514967" y="1540598"/>
        <a:ext cx="12840" cy="12840"/>
      </dsp:txXfrm>
    </dsp:sp>
    <dsp:sp modelId="{6D7A492D-A63D-49B1-80C7-1984EE21D487}">
      <dsp:nvSpPr>
        <dsp:cNvPr id="0" name=""/>
        <dsp:cNvSpPr/>
      </dsp:nvSpPr>
      <dsp:spPr>
        <a:xfrm>
          <a:off x="541253" y="1121152"/>
          <a:ext cx="851731" cy="851731"/>
        </a:xfrm>
        <a:prstGeom prst="ellipse">
          <a:avLst/>
        </a:prstGeom>
        <a:solidFill>
          <a:schemeClr val="accent5">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kern="1200" cap="none" normalizeH="0" baseline="0" smtClean="0">
              <a:ln/>
              <a:effectLst/>
              <a:latin typeface="NewsGotT" pitchFamily="2" charset="0"/>
              <a:ea typeface="Times New Roman" pitchFamily="18" charset="0"/>
              <a:cs typeface="Trebuchet MS" pitchFamily="34" charset="0"/>
            </a:rPr>
            <a:t>QG</a:t>
          </a:r>
          <a:endParaRPr kumimoji="0" lang="en-US" sz="1900" b="1" i="0" u="none" strike="noStrike" kern="1200" cap="none" normalizeH="0" baseline="0" dirty="0" smtClean="0">
            <a:ln/>
            <a:effectLst/>
            <a:latin typeface="NewsGotT" pitchFamily="2" charset="0"/>
            <a:ea typeface="Times New Roman" pitchFamily="18" charset="0"/>
            <a:cs typeface="Trebuchet MS" pitchFamily="34" charset="0"/>
          </a:endParaRPr>
        </a:p>
      </dsp:txBody>
      <dsp:txXfrm>
        <a:off x="665986" y="1245885"/>
        <a:ext cx="602265" cy="60226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0.94296</cdr:x>
      <cdr:y>0.85895</cdr:y>
    </cdr:from>
    <cdr:to>
      <cdr:x>0.98234</cdr:x>
      <cdr:y>0.90233</cdr:y>
    </cdr:to>
    <cdr:sp macro="" textlink="">
      <cdr:nvSpPr>
        <cdr:cNvPr id="3" name="Line Callout 2 (No Border) 2"/>
        <cdr:cNvSpPr/>
      </cdr:nvSpPr>
      <cdr:spPr>
        <a:xfrm xmlns:a="http://schemas.openxmlformats.org/drawingml/2006/main">
          <a:off x="8622449" y="4455495"/>
          <a:ext cx="360040" cy="225025"/>
        </a:xfrm>
        <a:prstGeom xmlns:a="http://schemas.openxmlformats.org/drawingml/2006/main" prst="callout2">
          <a:avLst>
            <a:gd name="adj1" fmla="val 18750"/>
            <a:gd name="adj2" fmla="val -8333"/>
            <a:gd name="adj3" fmla="val 18750"/>
            <a:gd name="adj4" fmla="val -16667"/>
            <a:gd name="adj5" fmla="val 118657"/>
            <a:gd name="adj6" fmla="val -73603"/>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pt-PT" dirty="0" smtClean="0"/>
            <a:t>89</a:t>
          </a:r>
          <a:endParaRPr lang="pt-PT" dirty="0"/>
        </a:p>
      </cdr:txBody>
    </cdr:sp>
  </cdr:relSizeAnchor>
  <cdr:relSizeAnchor xmlns:cdr="http://schemas.openxmlformats.org/drawingml/2006/chartDrawing">
    <cdr:from>
      <cdr:x>0.94296</cdr:x>
      <cdr:y>0.91968</cdr:y>
    </cdr:from>
    <cdr:to>
      <cdr:x>0.98726</cdr:x>
      <cdr:y>0.97174</cdr:y>
    </cdr:to>
    <cdr:sp macro="" textlink="">
      <cdr:nvSpPr>
        <cdr:cNvPr id="4" name="Line Callout 2 (No Border) 3"/>
        <cdr:cNvSpPr/>
      </cdr:nvSpPr>
      <cdr:spPr>
        <a:xfrm xmlns:a="http://schemas.openxmlformats.org/drawingml/2006/main">
          <a:off x="8622449" y="4770531"/>
          <a:ext cx="405045" cy="270029"/>
        </a:xfrm>
        <a:prstGeom xmlns:a="http://schemas.openxmlformats.org/drawingml/2006/main" prst="callout2">
          <a:avLst>
            <a:gd name="adj1" fmla="val 18750"/>
            <a:gd name="adj2" fmla="val -8333"/>
            <a:gd name="adj3" fmla="val 59796"/>
            <a:gd name="adj4" fmla="val -6041"/>
            <a:gd name="adj5" fmla="val 71454"/>
            <a:gd name="adj6" fmla="val -49323"/>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pt-PT" dirty="0" smtClean="0"/>
            <a:t>254</a:t>
          </a:r>
          <a:endParaRPr lang="pt-PT"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1"/>
            <a:ext cx="4160973" cy="365760"/>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defRPr sz="1200">
                <a:latin typeface="Times New Roman" pitchFamily="18" charset="0"/>
              </a:defRPr>
            </a:lvl1pPr>
          </a:lstStyle>
          <a:p>
            <a:endParaRPr lang="pt-PT"/>
          </a:p>
        </p:txBody>
      </p:sp>
      <p:sp>
        <p:nvSpPr>
          <p:cNvPr id="9219" name="Rectangle 3"/>
          <p:cNvSpPr>
            <a:spLocks noGrp="1" noChangeArrowheads="1"/>
          </p:cNvSpPr>
          <p:nvPr>
            <p:ph type="dt" sz="quarter" idx="1"/>
          </p:nvPr>
        </p:nvSpPr>
        <p:spPr bwMode="auto">
          <a:xfrm>
            <a:off x="5437968" y="1"/>
            <a:ext cx="4160973" cy="365760"/>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lgn="r">
              <a:defRPr sz="1200">
                <a:latin typeface="Times New Roman" pitchFamily="18" charset="0"/>
              </a:defRPr>
            </a:lvl1pPr>
          </a:lstStyle>
          <a:p>
            <a:endParaRPr lang="pt-PT"/>
          </a:p>
        </p:txBody>
      </p:sp>
      <p:sp>
        <p:nvSpPr>
          <p:cNvPr id="9220" name="Rectangle 4"/>
          <p:cNvSpPr>
            <a:spLocks noGrp="1" noChangeArrowheads="1"/>
          </p:cNvSpPr>
          <p:nvPr>
            <p:ph type="ftr" sz="quarter" idx="2"/>
          </p:nvPr>
        </p:nvSpPr>
        <p:spPr bwMode="auto">
          <a:xfrm>
            <a:off x="0" y="6948269"/>
            <a:ext cx="4160973" cy="365760"/>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a:defRPr sz="1200">
                <a:latin typeface="Times New Roman" pitchFamily="18" charset="0"/>
              </a:defRPr>
            </a:lvl1pPr>
          </a:lstStyle>
          <a:p>
            <a:endParaRPr lang="pt-PT"/>
          </a:p>
        </p:txBody>
      </p:sp>
      <p:sp>
        <p:nvSpPr>
          <p:cNvPr id="9221" name="Rectangle 5"/>
          <p:cNvSpPr>
            <a:spLocks noGrp="1" noChangeArrowheads="1"/>
          </p:cNvSpPr>
          <p:nvPr>
            <p:ph type="sldNum" sz="quarter" idx="3"/>
          </p:nvPr>
        </p:nvSpPr>
        <p:spPr bwMode="auto">
          <a:xfrm>
            <a:off x="5437968" y="6948269"/>
            <a:ext cx="4160973" cy="365760"/>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algn="r">
              <a:defRPr sz="1200">
                <a:latin typeface="Times New Roman" pitchFamily="18" charset="0"/>
              </a:defRPr>
            </a:lvl1pPr>
          </a:lstStyle>
          <a:p>
            <a:fld id="{1986AD95-DF75-4CA8-A918-ED4EE500A2DC}" type="slidenum">
              <a:rPr lang="pt-PT"/>
              <a:pPr/>
              <a:t>‹#›</a:t>
            </a:fld>
            <a:endParaRPr lang="pt-PT"/>
          </a:p>
        </p:txBody>
      </p:sp>
    </p:spTree>
    <p:extLst>
      <p:ext uri="{BB962C8B-B14F-4D97-AF65-F5344CB8AC3E}">
        <p14:creationId xmlns:p14="http://schemas.microsoft.com/office/powerpoint/2010/main" val="4153392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4160973" cy="365760"/>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defRPr sz="1200">
                <a:latin typeface="Times New Roman" pitchFamily="18" charset="0"/>
              </a:defRPr>
            </a:lvl1pPr>
          </a:lstStyle>
          <a:p>
            <a:endParaRPr lang="pt-PT"/>
          </a:p>
        </p:txBody>
      </p:sp>
      <p:sp>
        <p:nvSpPr>
          <p:cNvPr id="6147" name="Rectangle 3"/>
          <p:cNvSpPr>
            <a:spLocks noGrp="1" noChangeArrowheads="1"/>
          </p:cNvSpPr>
          <p:nvPr>
            <p:ph type="dt" idx="1"/>
          </p:nvPr>
        </p:nvSpPr>
        <p:spPr bwMode="auto">
          <a:xfrm>
            <a:off x="5437968" y="1"/>
            <a:ext cx="4160973" cy="365760"/>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lgn="r">
              <a:defRPr sz="1200">
                <a:latin typeface="Times New Roman" pitchFamily="18" charset="0"/>
              </a:defRPr>
            </a:lvl1pPr>
          </a:lstStyle>
          <a:p>
            <a:endParaRPr lang="pt-PT"/>
          </a:p>
        </p:txBody>
      </p:sp>
      <p:sp>
        <p:nvSpPr>
          <p:cNvPr id="6148" name="Rectangle 4"/>
          <p:cNvSpPr>
            <a:spLocks noGrp="1" noRot="1" noChangeAspect="1" noChangeArrowheads="1" noTextEdit="1"/>
          </p:cNvSpPr>
          <p:nvPr>
            <p:ph type="sldImg" idx="2"/>
          </p:nvPr>
        </p:nvSpPr>
        <p:spPr bwMode="auto">
          <a:xfrm>
            <a:off x="2974975" y="549275"/>
            <a:ext cx="3656013" cy="27432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60574" y="3474720"/>
            <a:ext cx="7680056" cy="3291840"/>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p>
        </p:txBody>
      </p:sp>
      <p:sp>
        <p:nvSpPr>
          <p:cNvPr id="6150" name="Rectangle 6"/>
          <p:cNvSpPr>
            <a:spLocks noGrp="1" noChangeArrowheads="1"/>
          </p:cNvSpPr>
          <p:nvPr>
            <p:ph type="ftr" sz="quarter" idx="4"/>
          </p:nvPr>
        </p:nvSpPr>
        <p:spPr bwMode="auto">
          <a:xfrm>
            <a:off x="0" y="6948269"/>
            <a:ext cx="4160973" cy="365760"/>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a:defRPr sz="1200">
                <a:latin typeface="Times New Roman" pitchFamily="18" charset="0"/>
              </a:defRPr>
            </a:lvl1pPr>
          </a:lstStyle>
          <a:p>
            <a:endParaRPr lang="pt-PT"/>
          </a:p>
        </p:txBody>
      </p:sp>
      <p:sp>
        <p:nvSpPr>
          <p:cNvPr id="6151" name="Rectangle 7"/>
          <p:cNvSpPr>
            <a:spLocks noGrp="1" noChangeArrowheads="1"/>
          </p:cNvSpPr>
          <p:nvPr>
            <p:ph type="sldNum" sz="quarter" idx="5"/>
          </p:nvPr>
        </p:nvSpPr>
        <p:spPr bwMode="auto">
          <a:xfrm>
            <a:off x="5437968" y="6948269"/>
            <a:ext cx="4160973" cy="365760"/>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algn="r">
              <a:defRPr sz="1200">
                <a:latin typeface="Times New Roman" pitchFamily="18" charset="0"/>
              </a:defRPr>
            </a:lvl1pPr>
          </a:lstStyle>
          <a:p>
            <a:fld id="{FEF6B1B6-0AAD-4F2B-BADC-DC4C7F6D6587}" type="slidenum">
              <a:rPr lang="pt-PT"/>
              <a:pPr/>
              <a:t>‹#›</a:t>
            </a:fld>
            <a:endParaRPr lang="pt-PT"/>
          </a:p>
        </p:txBody>
      </p:sp>
    </p:spTree>
    <p:extLst>
      <p:ext uri="{BB962C8B-B14F-4D97-AF65-F5344CB8AC3E}">
        <p14:creationId xmlns:p14="http://schemas.microsoft.com/office/powerpoint/2010/main" val="4462919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04ECC3-A9F4-4275-82FA-AA027DFFCB05}" type="slidenum">
              <a:rPr lang="pt-PT"/>
              <a:pPr/>
              <a:t>1</a:t>
            </a:fld>
            <a:endParaRPr lang="pt-PT"/>
          </a:p>
        </p:txBody>
      </p:sp>
      <p:sp>
        <p:nvSpPr>
          <p:cNvPr id="389122" name="Rectangle 2"/>
          <p:cNvSpPr>
            <a:spLocks noGrp="1" noRot="1" noChangeAspect="1" noChangeArrowheads="1" noTextEdit="1"/>
          </p:cNvSpPr>
          <p:nvPr>
            <p:ph type="sldImg"/>
          </p:nvPr>
        </p:nvSpPr>
        <p:spPr>
          <a:xfrm>
            <a:off x="2971800" y="549275"/>
            <a:ext cx="3657600" cy="2743200"/>
          </a:xfrm>
          <a:ln/>
        </p:spPr>
      </p:sp>
      <p:sp>
        <p:nvSpPr>
          <p:cNvPr id="389123" name="Rectangle 3"/>
          <p:cNvSpPr>
            <a:spLocks noGrp="1" noChangeArrowheads="1"/>
          </p:cNvSpPr>
          <p:nvPr>
            <p:ph type="body" idx="1"/>
          </p:nvPr>
        </p:nvSpPr>
        <p:spPr/>
        <p:txBody>
          <a:bodyPr/>
          <a:lstStyle/>
          <a:p>
            <a:endParaRPr lang="pt-P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364BCB-D151-4B75-948B-57FC9D5D321D}" type="slidenum">
              <a:rPr lang="pt-PT"/>
              <a:pPr/>
              <a:t>14</a:t>
            </a:fld>
            <a:endParaRPr lang="pt-PT"/>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pt-P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O PBL define a abordagem pedagógica da instituição e do curso</a:t>
            </a:r>
          </a:p>
          <a:p>
            <a:pPr lvl="1"/>
            <a:r>
              <a:rPr lang="pt-PT" dirty="0" smtClean="0"/>
              <a:t>Processo centrado no estudante</a:t>
            </a:r>
          </a:p>
          <a:p>
            <a:pPr lvl="1"/>
            <a:r>
              <a:rPr lang="pt-PT" dirty="0" smtClean="0"/>
              <a:t>Ligação entre a teoria e a prática</a:t>
            </a:r>
          </a:p>
          <a:p>
            <a:pPr lvl="4"/>
            <a:endParaRPr lang="pt-PT" dirty="0" smtClean="0"/>
          </a:p>
          <a:p>
            <a:pPr lvl="1"/>
            <a:r>
              <a:rPr lang="pt-PT" dirty="0" smtClean="0"/>
              <a:t>O currículo é trabalhado considerando:</a:t>
            </a:r>
          </a:p>
          <a:p>
            <a:pPr lvl="2"/>
            <a:r>
              <a:rPr lang="pt-PT" dirty="0" smtClean="0"/>
              <a:t>Área de conhecimento (e.g. engenharia de produção) </a:t>
            </a:r>
          </a:p>
          <a:p>
            <a:pPr lvl="2"/>
            <a:r>
              <a:rPr lang="pt-PT" dirty="0" smtClean="0"/>
              <a:t>Definição do problema / Tema por semestre</a:t>
            </a:r>
          </a:p>
          <a:p>
            <a:pPr lvl="2"/>
            <a:r>
              <a:rPr lang="pt-PT" dirty="0" smtClean="0"/>
              <a:t>Gestão de projetos</a:t>
            </a:r>
          </a:p>
          <a:p>
            <a:pPr lvl="2"/>
            <a:r>
              <a:rPr lang="pt-PT" dirty="0" smtClean="0"/>
              <a:t>Aprendizagem colaborativa</a:t>
            </a:r>
          </a:p>
          <a:p>
            <a:pPr lvl="2"/>
            <a:r>
              <a:rPr lang="pt-PT" dirty="0" smtClean="0"/>
              <a:t>Agentes externos (e.g. empresas) </a:t>
            </a:r>
          </a:p>
        </p:txBody>
      </p:sp>
      <p:sp>
        <p:nvSpPr>
          <p:cNvPr id="4" name="Slide Number Placeholder 3"/>
          <p:cNvSpPr>
            <a:spLocks noGrp="1"/>
          </p:cNvSpPr>
          <p:nvPr>
            <p:ph type="sldNum" sz="quarter" idx="10"/>
          </p:nvPr>
        </p:nvSpPr>
        <p:spPr/>
        <p:txBody>
          <a:bodyPr/>
          <a:lstStyle/>
          <a:p>
            <a:fld id="{FEF6B1B6-0AAD-4F2B-BADC-DC4C7F6D6587}" type="slidenum">
              <a:rPr lang="pt-PT" smtClean="0"/>
              <a:pPr/>
              <a:t>17</a:t>
            </a:fld>
            <a:endParaRPr lang="pt-PT"/>
          </a:p>
        </p:txBody>
      </p:sp>
    </p:spTree>
    <p:extLst>
      <p:ext uri="{BB962C8B-B14F-4D97-AF65-F5344CB8AC3E}">
        <p14:creationId xmlns:p14="http://schemas.microsoft.com/office/powerpoint/2010/main" val="3232821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364BCB-D151-4B75-948B-57FC9D5D321D}" type="slidenum">
              <a:rPr lang="pt-PT"/>
              <a:pPr/>
              <a:t>18</a:t>
            </a:fld>
            <a:endParaRPr lang="pt-PT"/>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pt-P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PT" dirty="0"/>
          </a:p>
        </p:txBody>
      </p:sp>
      <p:sp>
        <p:nvSpPr>
          <p:cNvPr id="4" name="Slide Number Placeholder 3"/>
          <p:cNvSpPr>
            <a:spLocks noGrp="1"/>
          </p:cNvSpPr>
          <p:nvPr>
            <p:ph type="sldNum" sz="quarter" idx="10"/>
          </p:nvPr>
        </p:nvSpPr>
        <p:spPr/>
        <p:txBody>
          <a:bodyPr/>
          <a:lstStyle/>
          <a:p>
            <a:fld id="{E3EAA5E9-D539-432D-852D-41845C14FBCB}" type="slidenum">
              <a:rPr lang="pt-PT" smtClean="0"/>
              <a:pPr/>
              <a:t>19</a:t>
            </a:fld>
            <a:endParaRPr lang="pt-P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B5E3EA-2A7A-4FF8-A003-F4EA366368E7}" type="slidenum">
              <a:rPr lang="pt-PT"/>
              <a:pPr/>
              <a:t>20</a:t>
            </a:fld>
            <a:endParaRPr lang="pt-PT"/>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pt-P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PT" dirty="0"/>
          </a:p>
        </p:txBody>
      </p:sp>
      <p:sp>
        <p:nvSpPr>
          <p:cNvPr id="4" name="Slide Number Placeholder 3"/>
          <p:cNvSpPr>
            <a:spLocks noGrp="1"/>
          </p:cNvSpPr>
          <p:nvPr>
            <p:ph type="sldNum" sz="quarter" idx="10"/>
          </p:nvPr>
        </p:nvSpPr>
        <p:spPr/>
        <p:txBody>
          <a:bodyPr/>
          <a:lstStyle/>
          <a:p>
            <a:fld id="{E3EAA5E9-D539-432D-852D-41845C14FBCB}" type="slidenum">
              <a:rPr lang="pt-PT" smtClean="0"/>
              <a:pPr/>
              <a:t>21</a:t>
            </a:fld>
            <a:endParaRPr lang="pt-P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PT" dirty="0"/>
          </a:p>
        </p:txBody>
      </p:sp>
      <p:sp>
        <p:nvSpPr>
          <p:cNvPr id="4" name="Slide Number Placeholder 3"/>
          <p:cNvSpPr>
            <a:spLocks noGrp="1"/>
          </p:cNvSpPr>
          <p:nvPr>
            <p:ph type="sldNum" sz="quarter" idx="10"/>
          </p:nvPr>
        </p:nvSpPr>
        <p:spPr/>
        <p:txBody>
          <a:bodyPr/>
          <a:lstStyle/>
          <a:p>
            <a:fld id="{E3EAA5E9-D539-432D-852D-41845C14FBCB}" type="slidenum">
              <a:rPr lang="pt-PT" smtClean="0"/>
              <a:pPr/>
              <a:t>22</a:t>
            </a:fld>
            <a:endParaRPr lang="pt-P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PT" dirty="0"/>
          </a:p>
        </p:txBody>
      </p:sp>
      <p:sp>
        <p:nvSpPr>
          <p:cNvPr id="4" name="Slide Number Placeholder 3"/>
          <p:cNvSpPr>
            <a:spLocks noGrp="1"/>
          </p:cNvSpPr>
          <p:nvPr>
            <p:ph type="sldNum" sz="quarter" idx="10"/>
          </p:nvPr>
        </p:nvSpPr>
        <p:spPr/>
        <p:txBody>
          <a:bodyPr/>
          <a:lstStyle/>
          <a:p>
            <a:fld id="{E3EAA5E9-D539-432D-852D-41845C14FBCB}" type="slidenum">
              <a:rPr lang="pt-PT" smtClean="0"/>
              <a:pPr/>
              <a:t>23</a:t>
            </a:fld>
            <a:endParaRPr lang="pt-P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PT" dirty="0"/>
          </a:p>
        </p:txBody>
      </p:sp>
      <p:sp>
        <p:nvSpPr>
          <p:cNvPr id="4" name="Slide Number Placeholder 3"/>
          <p:cNvSpPr>
            <a:spLocks noGrp="1"/>
          </p:cNvSpPr>
          <p:nvPr>
            <p:ph type="sldNum" sz="quarter" idx="10"/>
          </p:nvPr>
        </p:nvSpPr>
        <p:spPr/>
        <p:txBody>
          <a:bodyPr/>
          <a:lstStyle/>
          <a:p>
            <a:fld id="{E3EAA5E9-D539-432D-852D-41845C14FBCB}" type="slidenum">
              <a:rPr lang="pt-PT" smtClean="0"/>
              <a:pPr/>
              <a:t>24</a:t>
            </a:fld>
            <a:endParaRPr lang="pt-P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10106-5E1C-4316-9C09-9D6001F9485A}" type="slidenum">
              <a:rPr lang="pt-PT"/>
              <a:pPr/>
              <a:t>25</a:t>
            </a:fld>
            <a:endParaRPr lang="pt-PT"/>
          </a:p>
        </p:txBody>
      </p:sp>
      <p:sp>
        <p:nvSpPr>
          <p:cNvPr id="367618" name="Rectangle 2"/>
          <p:cNvSpPr>
            <a:spLocks noGrp="1" noRot="1" noChangeAspect="1" noChangeArrowheads="1" noTextEdit="1"/>
          </p:cNvSpPr>
          <p:nvPr>
            <p:ph type="sldImg"/>
          </p:nvPr>
        </p:nvSpPr>
        <p:spPr>
          <a:xfrm>
            <a:off x="2971800" y="549275"/>
            <a:ext cx="3657600" cy="2743200"/>
          </a:xfrm>
          <a:ln/>
        </p:spPr>
      </p:sp>
      <p:sp>
        <p:nvSpPr>
          <p:cNvPr id="367619"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pt-PT"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244FA303-A29B-4037-A406-575B864DEA3F}" type="slidenum">
              <a:rPr lang="en-GB" smtClean="0"/>
              <a:pPr/>
              <a:t>3</a:t>
            </a:fld>
            <a:endParaRPr lang="en-GB"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F6B1B6-0AAD-4F2B-BADC-DC4C7F6D6587}" type="slidenum">
              <a:rPr lang="pt-PT" smtClean="0"/>
              <a:pPr/>
              <a:t>26</a:t>
            </a:fld>
            <a:endParaRPr lang="pt-P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42B074-30E1-4288-9BAA-554E5BA002C6}" type="slidenum">
              <a:rPr lang="pt-PT"/>
              <a:pPr/>
              <a:t>27</a:t>
            </a:fld>
            <a:endParaRPr lang="pt-PT"/>
          </a:p>
        </p:txBody>
      </p:sp>
      <p:sp>
        <p:nvSpPr>
          <p:cNvPr id="476162" name="Rectangle 2"/>
          <p:cNvSpPr>
            <a:spLocks noGrp="1" noRot="1" noChangeAspect="1" noChangeArrowheads="1" noTextEdit="1"/>
          </p:cNvSpPr>
          <p:nvPr>
            <p:ph type="sldImg"/>
          </p:nvPr>
        </p:nvSpPr>
        <p:spPr>
          <a:xfrm>
            <a:off x="2971800" y="549275"/>
            <a:ext cx="3657600" cy="2743200"/>
          </a:xfrm>
          <a:ln/>
        </p:spPr>
      </p:sp>
      <p:sp>
        <p:nvSpPr>
          <p:cNvPr id="476163" name="Rectangle 3"/>
          <p:cNvSpPr>
            <a:spLocks noGrp="1" noChangeArrowheads="1"/>
          </p:cNvSpPr>
          <p:nvPr>
            <p:ph type="body" idx="1"/>
          </p:nvPr>
        </p:nvSpPr>
        <p:spPr/>
        <p:txBody>
          <a:bodyPr/>
          <a:lstStyle/>
          <a:p>
            <a:endParaRPr lang="pt-P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42B074-30E1-4288-9BAA-554E5BA002C6}" type="slidenum">
              <a:rPr lang="pt-PT"/>
              <a:pPr/>
              <a:t>30</a:t>
            </a:fld>
            <a:endParaRPr lang="pt-PT"/>
          </a:p>
        </p:txBody>
      </p:sp>
      <p:sp>
        <p:nvSpPr>
          <p:cNvPr id="476162" name="Rectangle 2"/>
          <p:cNvSpPr>
            <a:spLocks noGrp="1" noRot="1" noChangeAspect="1" noChangeArrowheads="1" noTextEdit="1"/>
          </p:cNvSpPr>
          <p:nvPr>
            <p:ph type="sldImg"/>
          </p:nvPr>
        </p:nvSpPr>
        <p:spPr>
          <a:xfrm>
            <a:off x="2971800" y="549275"/>
            <a:ext cx="3657600" cy="2743200"/>
          </a:xfrm>
          <a:ln/>
        </p:spPr>
      </p:sp>
      <p:sp>
        <p:nvSpPr>
          <p:cNvPr id="476163" name="Rectangle 3"/>
          <p:cNvSpPr>
            <a:spLocks noGrp="1" noChangeArrowheads="1"/>
          </p:cNvSpPr>
          <p:nvPr>
            <p:ph type="body" idx="1"/>
          </p:nvPr>
        </p:nvSpPr>
        <p:spPr/>
        <p:txBody>
          <a:bodyPr/>
          <a:lstStyle/>
          <a:p>
            <a:endParaRPr lang="pt-P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E5EBAF-B7B8-499F-A0A4-F0E04C4CD4E9}" type="slidenum">
              <a:rPr lang="pt-PT"/>
              <a:pPr/>
              <a:t>31</a:t>
            </a:fld>
            <a:endParaRPr lang="pt-PT"/>
          </a:p>
        </p:txBody>
      </p:sp>
      <p:sp>
        <p:nvSpPr>
          <p:cNvPr id="500738" name="Rectangle 2"/>
          <p:cNvSpPr>
            <a:spLocks noGrp="1" noRot="1" noChangeAspect="1" noChangeArrowheads="1" noTextEdit="1"/>
          </p:cNvSpPr>
          <p:nvPr>
            <p:ph type="sldImg"/>
          </p:nvPr>
        </p:nvSpPr>
        <p:spPr>
          <a:ln/>
        </p:spPr>
      </p:sp>
      <p:sp>
        <p:nvSpPr>
          <p:cNvPr id="500739" name="Rectangle 3"/>
          <p:cNvSpPr>
            <a:spLocks noGrp="1" noChangeArrowheads="1"/>
          </p:cNvSpPr>
          <p:nvPr>
            <p:ph type="body" idx="1"/>
          </p:nvPr>
        </p:nvSpPr>
        <p:spPr/>
        <p:txBody>
          <a:bodyPr/>
          <a:lstStyle/>
          <a:p>
            <a:r>
              <a:rPr lang="pt-PT" dirty="0" smtClean="0"/>
              <a:t>Preciso de frases chave.</a:t>
            </a:r>
          </a:p>
          <a:p>
            <a:r>
              <a:rPr lang="pt-PT" dirty="0" smtClean="0"/>
              <a:t>Resumo</a:t>
            </a:r>
            <a:r>
              <a:rPr lang="pt-PT" baseline="0" dirty="0" smtClean="0"/>
              <a:t> de análise de classificações.</a:t>
            </a:r>
            <a:endParaRPr lang="pt-PT"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F6B1B6-0AAD-4F2B-BADC-DC4C7F6D6587}" type="slidenum">
              <a:rPr lang="pt-PT" smtClean="0"/>
              <a:pPr/>
              <a:t>32</a:t>
            </a:fld>
            <a:endParaRPr lang="pt-P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PT" dirty="0"/>
          </a:p>
        </p:txBody>
      </p:sp>
      <p:sp>
        <p:nvSpPr>
          <p:cNvPr id="4" name="Slide Number Placeholder 3"/>
          <p:cNvSpPr>
            <a:spLocks noGrp="1"/>
          </p:cNvSpPr>
          <p:nvPr>
            <p:ph type="sldNum" sz="quarter" idx="10"/>
          </p:nvPr>
        </p:nvSpPr>
        <p:spPr/>
        <p:txBody>
          <a:bodyPr/>
          <a:lstStyle/>
          <a:p>
            <a:fld id="{E3EAA5E9-D539-432D-852D-41845C14FBCB}" type="slidenum">
              <a:rPr lang="pt-PT" smtClean="0"/>
              <a:pPr/>
              <a:t>33</a:t>
            </a:fld>
            <a:endParaRPr lang="pt-P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PT" dirty="0"/>
          </a:p>
        </p:txBody>
      </p:sp>
      <p:sp>
        <p:nvSpPr>
          <p:cNvPr id="4" name="Slide Number Placeholder 3"/>
          <p:cNvSpPr>
            <a:spLocks noGrp="1"/>
          </p:cNvSpPr>
          <p:nvPr>
            <p:ph type="sldNum" sz="quarter" idx="10"/>
          </p:nvPr>
        </p:nvSpPr>
        <p:spPr/>
        <p:txBody>
          <a:bodyPr/>
          <a:lstStyle/>
          <a:p>
            <a:fld id="{E3EAA5E9-D539-432D-852D-41845C14FBCB}" type="slidenum">
              <a:rPr lang="pt-PT" smtClean="0"/>
              <a:pPr/>
              <a:t>37</a:t>
            </a:fld>
            <a:endParaRPr lang="pt-P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E3EAA5E9-D539-432D-852D-41845C14FBCB}" type="slidenum">
              <a:rPr lang="pt-PT" smtClean="0"/>
              <a:pPr/>
              <a:t>38</a:t>
            </a:fld>
            <a:endParaRPr lang="pt-PT"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364BCB-D151-4B75-948B-57FC9D5D321D}" type="slidenum">
              <a:rPr lang="pt-PT"/>
              <a:pPr/>
              <a:t>5</a:t>
            </a:fld>
            <a:endParaRPr lang="pt-PT"/>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pt-P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calls for flexibility and innovation in the contents as well as in the structuring of higher education programs. The vision for 2020 is a Europe where governments, employers and HE institutions have increased their partnerships in order to create jobs for the graduates and graduates for the jobs” (EHEA, 2010).”</a:t>
            </a:r>
          </a:p>
        </p:txBody>
      </p:sp>
      <p:sp>
        <p:nvSpPr>
          <p:cNvPr id="4" name="Slide Number Placeholder 3"/>
          <p:cNvSpPr>
            <a:spLocks noGrp="1"/>
          </p:cNvSpPr>
          <p:nvPr>
            <p:ph type="sldNum" sz="quarter" idx="10"/>
          </p:nvPr>
        </p:nvSpPr>
        <p:spPr/>
        <p:txBody>
          <a:bodyPr/>
          <a:lstStyle/>
          <a:p>
            <a:fld id="{E3EAA5E9-D539-432D-852D-41845C14FBCB}" type="slidenum">
              <a:rPr lang="pt-PT" smtClean="0"/>
              <a:pPr/>
              <a:t>7</a:t>
            </a:fld>
            <a:endParaRPr lang="pt-P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pt-PT" dirty="0" smtClean="0"/>
              <a:t>Transição de um sistema de ensino baseado na ideia da transmissão de conhecimentos para um sistema baseado no desenvolvimento de competências…</a:t>
            </a:r>
          </a:p>
        </p:txBody>
      </p:sp>
      <p:sp>
        <p:nvSpPr>
          <p:cNvPr id="4" name="Slide Number Placeholder 3"/>
          <p:cNvSpPr>
            <a:spLocks noGrp="1"/>
          </p:cNvSpPr>
          <p:nvPr>
            <p:ph type="sldNum" sz="quarter" idx="10"/>
          </p:nvPr>
        </p:nvSpPr>
        <p:spPr/>
        <p:txBody>
          <a:bodyPr/>
          <a:lstStyle/>
          <a:p>
            <a:fld id="{FEF6B1B6-0AAD-4F2B-BADC-DC4C7F6D6587}" type="slidenum">
              <a:rPr lang="pt-PT" smtClean="0"/>
              <a:pPr/>
              <a:t>9</a:t>
            </a:fld>
            <a:endParaRPr lang="pt-PT"/>
          </a:p>
        </p:txBody>
      </p:sp>
    </p:spTree>
    <p:extLst>
      <p:ext uri="{BB962C8B-B14F-4D97-AF65-F5344CB8AC3E}">
        <p14:creationId xmlns:p14="http://schemas.microsoft.com/office/powerpoint/2010/main" val="160421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pt-PT" dirty="0" smtClean="0"/>
              <a:t>Transição de um sistema de ensino baseado na ideia da transmissão de conhecimentos para um sistema baseado no desenvolvimento de competências…</a:t>
            </a:r>
          </a:p>
        </p:txBody>
      </p:sp>
      <p:sp>
        <p:nvSpPr>
          <p:cNvPr id="4" name="Slide Number Placeholder 3"/>
          <p:cNvSpPr>
            <a:spLocks noGrp="1"/>
          </p:cNvSpPr>
          <p:nvPr>
            <p:ph type="sldNum" sz="quarter" idx="10"/>
          </p:nvPr>
        </p:nvSpPr>
        <p:spPr/>
        <p:txBody>
          <a:bodyPr/>
          <a:lstStyle/>
          <a:p>
            <a:fld id="{FEF6B1B6-0AAD-4F2B-BADC-DC4C7F6D6587}" type="slidenum">
              <a:rPr lang="pt-PT" smtClean="0"/>
              <a:pPr/>
              <a:t>10</a:t>
            </a:fld>
            <a:endParaRPr lang="pt-PT"/>
          </a:p>
        </p:txBody>
      </p:sp>
    </p:spTree>
    <p:extLst>
      <p:ext uri="{BB962C8B-B14F-4D97-AF65-F5344CB8AC3E}">
        <p14:creationId xmlns:p14="http://schemas.microsoft.com/office/powerpoint/2010/main" val="160421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pt-PT" dirty="0" smtClean="0"/>
              <a:t>Transição de um sistema de ensino baseado na ideia da transmissão de conhecimentos para um sistema baseado no desenvolvimento de competências…</a:t>
            </a:r>
          </a:p>
        </p:txBody>
      </p:sp>
      <p:sp>
        <p:nvSpPr>
          <p:cNvPr id="4" name="Slide Number Placeholder 3"/>
          <p:cNvSpPr>
            <a:spLocks noGrp="1"/>
          </p:cNvSpPr>
          <p:nvPr>
            <p:ph type="sldNum" sz="quarter" idx="10"/>
          </p:nvPr>
        </p:nvSpPr>
        <p:spPr/>
        <p:txBody>
          <a:bodyPr/>
          <a:lstStyle/>
          <a:p>
            <a:fld id="{FEF6B1B6-0AAD-4F2B-BADC-DC4C7F6D6587}" type="slidenum">
              <a:rPr lang="pt-PT" smtClean="0"/>
              <a:pPr/>
              <a:t>11</a:t>
            </a:fld>
            <a:endParaRPr lang="pt-PT"/>
          </a:p>
        </p:txBody>
      </p:sp>
    </p:spTree>
    <p:extLst>
      <p:ext uri="{BB962C8B-B14F-4D97-AF65-F5344CB8AC3E}">
        <p14:creationId xmlns:p14="http://schemas.microsoft.com/office/powerpoint/2010/main" val="160421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364BCB-D151-4B75-948B-57FC9D5D321D}" type="slidenum">
              <a:rPr lang="pt-PT"/>
              <a:pPr/>
              <a:t>12</a:t>
            </a:fld>
            <a:endParaRPr lang="pt-PT"/>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pt-P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PT" dirty="0"/>
          </a:p>
        </p:txBody>
      </p:sp>
      <p:sp>
        <p:nvSpPr>
          <p:cNvPr id="4" name="Slide Number Placeholder 3"/>
          <p:cNvSpPr>
            <a:spLocks noGrp="1"/>
          </p:cNvSpPr>
          <p:nvPr>
            <p:ph type="sldNum" sz="quarter" idx="10"/>
          </p:nvPr>
        </p:nvSpPr>
        <p:spPr/>
        <p:txBody>
          <a:bodyPr/>
          <a:lstStyle/>
          <a:p>
            <a:fld id="{E3EAA5E9-D539-432D-852D-41845C14FBCB}" type="slidenum">
              <a:rPr lang="pt-PT" smtClean="0"/>
              <a:pPr/>
              <a:t>13</a:t>
            </a:fld>
            <a:endParaRPr lang="pt-P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127000" y="3355848"/>
            <a:ext cx="88900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127000" y="1828800"/>
            <a:ext cx="88900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r>
              <a:rPr lang="pt-PT" smtClean="0"/>
              <a:t>2012/05/16</a:t>
            </a:r>
            <a:endParaRPr lang="pt-PT"/>
          </a:p>
        </p:txBody>
      </p:sp>
      <p:sp>
        <p:nvSpPr>
          <p:cNvPr id="5" name="Footer Placeholder 4"/>
          <p:cNvSpPr>
            <a:spLocks noGrp="1"/>
          </p:cNvSpPr>
          <p:nvPr>
            <p:ph type="ftr" sz="quarter" idx="11"/>
          </p:nvPr>
        </p:nvSpPr>
        <p:spPr/>
        <p:txBody>
          <a:bodyPr/>
          <a:lstStyle/>
          <a:p>
            <a:r>
              <a:rPr lang="pt-PT" smtClean="0"/>
              <a:t>APRENDIZAGEM BASEADA EM PROJECTOS : Rui M. Lima</a:t>
            </a:r>
            <a:endParaRPr lang="pt-PT"/>
          </a:p>
        </p:txBody>
      </p:sp>
      <p:sp>
        <p:nvSpPr>
          <p:cNvPr id="6" name="Slide Number Placeholder 5"/>
          <p:cNvSpPr>
            <a:spLocks noGrp="1"/>
          </p:cNvSpPr>
          <p:nvPr>
            <p:ph type="sldNum" sz="quarter" idx="12"/>
          </p:nvPr>
        </p:nvSpPr>
        <p:spPr/>
        <p:txBody>
          <a:bodyPr/>
          <a:lstStyle/>
          <a:p>
            <a:fld id="{1E73A40C-47F0-4C28-9268-FF5156CFE713}" type="slidenum">
              <a:rPr lang="pt-PT" smtClean="0"/>
              <a:pPr/>
              <a:t>‹#›</a:t>
            </a:fld>
            <a:endParaRPr lang="pt-PT"/>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pt-PT" smtClean="0"/>
              <a:t>2012/05/16</a:t>
            </a:r>
            <a:endParaRPr lang="pt-PT"/>
          </a:p>
        </p:txBody>
      </p:sp>
      <p:sp>
        <p:nvSpPr>
          <p:cNvPr id="5" name="Footer Placeholder 4"/>
          <p:cNvSpPr>
            <a:spLocks noGrp="1"/>
          </p:cNvSpPr>
          <p:nvPr>
            <p:ph type="ftr" sz="quarter" idx="11"/>
          </p:nvPr>
        </p:nvSpPr>
        <p:spPr/>
        <p:txBody>
          <a:bodyPr/>
          <a:lstStyle/>
          <a:p>
            <a:r>
              <a:rPr lang="pt-PT" smtClean="0"/>
              <a:t>APRENDIZAGEM BASEADA EM PROJECTOS : Rui M. Lima</a:t>
            </a:r>
            <a:endParaRPr lang="pt-PT"/>
          </a:p>
        </p:txBody>
      </p:sp>
      <p:sp>
        <p:nvSpPr>
          <p:cNvPr id="6" name="Slide Number Placeholder 5"/>
          <p:cNvSpPr>
            <a:spLocks noGrp="1"/>
          </p:cNvSpPr>
          <p:nvPr>
            <p:ph type="sldNum" sz="quarter" idx="12"/>
          </p:nvPr>
        </p:nvSpPr>
        <p:spPr/>
        <p:txBody>
          <a:bodyPr/>
          <a:lstStyle/>
          <a:p>
            <a:fld id="{8291F4B1-4F79-4719-87F3-6E68AA25D1B1}" type="slidenum">
              <a:rPr lang="pt-PT" smtClean="0"/>
              <a:pPr/>
              <a:t>‹#›</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pt-PT" smtClean="0"/>
              <a:t>2012/05/16</a:t>
            </a:r>
            <a:endParaRPr lang="pt-PT"/>
          </a:p>
        </p:txBody>
      </p:sp>
      <p:sp>
        <p:nvSpPr>
          <p:cNvPr id="5" name="Footer Placeholder 4"/>
          <p:cNvSpPr>
            <a:spLocks noGrp="1"/>
          </p:cNvSpPr>
          <p:nvPr>
            <p:ph type="ftr" sz="quarter" idx="11"/>
          </p:nvPr>
        </p:nvSpPr>
        <p:spPr>
          <a:xfrm>
            <a:off x="2640597" y="6377459"/>
            <a:ext cx="3836404" cy="365125"/>
          </a:xfrm>
        </p:spPr>
        <p:txBody>
          <a:bodyPr/>
          <a:lstStyle/>
          <a:p>
            <a:r>
              <a:rPr lang="pt-PT" smtClean="0"/>
              <a:t>APRENDIZAGEM BASEADA EM PROJECTOS : Rui M. Lima</a:t>
            </a:r>
            <a:endParaRPr lang="pt-PT"/>
          </a:p>
        </p:txBody>
      </p:sp>
      <p:sp>
        <p:nvSpPr>
          <p:cNvPr id="6" name="Slide Number Placeholder 5"/>
          <p:cNvSpPr>
            <a:spLocks noGrp="1"/>
          </p:cNvSpPr>
          <p:nvPr>
            <p:ph type="sldNum" sz="quarter" idx="12"/>
          </p:nvPr>
        </p:nvSpPr>
        <p:spPr/>
        <p:txBody>
          <a:bodyPr/>
          <a:lstStyle/>
          <a:p>
            <a:fld id="{AFDE88B7-9745-4B2D-9C59-8C6D006F3BE1}" type="slidenum">
              <a:rPr lang="pt-PT" smtClean="0"/>
              <a:pPr/>
              <a:t>‹#›</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1450" y="155448"/>
            <a:ext cx="884555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lvl1pPr>
              <a:defRPr>
                <a:latin typeface="+mn-lt"/>
              </a:defRPr>
            </a:lvl1pPr>
          </a:lstStyle>
          <a:p>
            <a:r>
              <a:rPr lang="pt-PT" smtClean="0"/>
              <a:t>2012/05/16</a:t>
            </a:r>
            <a:endParaRPr lang="pt-PT"/>
          </a:p>
        </p:txBody>
      </p:sp>
      <p:sp>
        <p:nvSpPr>
          <p:cNvPr id="5" name="Footer Placeholder 4"/>
          <p:cNvSpPr>
            <a:spLocks noGrp="1"/>
          </p:cNvSpPr>
          <p:nvPr>
            <p:ph type="ftr" sz="quarter" idx="11"/>
          </p:nvPr>
        </p:nvSpPr>
        <p:spPr/>
        <p:txBody>
          <a:bodyPr/>
          <a:lstStyle>
            <a:lvl1pPr>
              <a:defRPr>
                <a:latin typeface="+mn-lt"/>
              </a:defRPr>
            </a:lvl1pPr>
          </a:lstStyle>
          <a:p>
            <a:r>
              <a:rPr lang="pt-PT" smtClean="0"/>
              <a:t>APRENDIZAGEM BASEADA EM PROJECTOS : Rui M. Lima</a:t>
            </a:r>
            <a:endParaRPr lang="pt-PT"/>
          </a:p>
        </p:txBody>
      </p:sp>
      <p:sp>
        <p:nvSpPr>
          <p:cNvPr id="6" name="Slide Number Placeholder 5"/>
          <p:cNvSpPr>
            <a:spLocks noGrp="1"/>
          </p:cNvSpPr>
          <p:nvPr>
            <p:ph type="sldNum" sz="quarter" idx="12"/>
          </p:nvPr>
        </p:nvSpPr>
        <p:spPr/>
        <p:txBody>
          <a:bodyPr/>
          <a:lstStyle>
            <a:lvl1pPr>
              <a:defRPr>
                <a:latin typeface="+mn-lt"/>
              </a:defRPr>
            </a:lvl1pPr>
          </a:lstStyle>
          <a:p>
            <a:fld id="{872AC9A5-4015-4718-912D-FD60D3360F08}" type="slidenum">
              <a:rPr lang="pt-PT" smtClean="0"/>
              <a:pPr/>
              <a:t>‹#›</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127000" y="118872"/>
            <a:ext cx="8890000"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17145" y="1828800"/>
            <a:ext cx="8900145"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pt-PT" smtClean="0"/>
              <a:t>2012/05/16</a:t>
            </a:r>
            <a:endParaRPr lang="pt-PT"/>
          </a:p>
        </p:txBody>
      </p:sp>
      <p:sp>
        <p:nvSpPr>
          <p:cNvPr id="5" name="Footer Placeholder 4"/>
          <p:cNvSpPr>
            <a:spLocks noGrp="1"/>
          </p:cNvSpPr>
          <p:nvPr>
            <p:ph type="ftr" sz="quarter" idx="11"/>
          </p:nvPr>
        </p:nvSpPr>
        <p:spPr/>
        <p:txBody>
          <a:bodyPr/>
          <a:lstStyle/>
          <a:p>
            <a:r>
              <a:rPr lang="pt-PT" smtClean="0"/>
              <a:t>APRENDIZAGEM BASEADA EM PROJECTOS : Rui M. Lima</a:t>
            </a:r>
            <a:endParaRPr lang="pt-PT"/>
          </a:p>
        </p:txBody>
      </p:sp>
      <p:sp>
        <p:nvSpPr>
          <p:cNvPr id="6" name="Slide Number Placeholder 5"/>
          <p:cNvSpPr>
            <a:spLocks noGrp="1"/>
          </p:cNvSpPr>
          <p:nvPr>
            <p:ph type="sldNum" sz="quarter" idx="12"/>
          </p:nvPr>
        </p:nvSpPr>
        <p:spPr/>
        <p:txBody>
          <a:bodyPr/>
          <a:lstStyle/>
          <a:p>
            <a:fld id="{6C7AAAE4-F7B8-4DC3-A439-C842A0D30E61}" type="slidenum">
              <a:rPr lang="pt-PT" smtClean="0"/>
              <a:pPr/>
              <a:t>‹#›</a:t>
            </a:fld>
            <a:endParaRPr lang="pt-P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71450" y="1562100"/>
            <a:ext cx="4324350" cy="4835652"/>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562100"/>
            <a:ext cx="4368800" cy="48356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pt-PT" smtClean="0"/>
              <a:t>2012/05/16</a:t>
            </a:r>
            <a:endParaRPr lang="pt-PT"/>
          </a:p>
        </p:txBody>
      </p:sp>
      <p:sp>
        <p:nvSpPr>
          <p:cNvPr id="6" name="Footer Placeholder 5"/>
          <p:cNvSpPr>
            <a:spLocks noGrp="1"/>
          </p:cNvSpPr>
          <p:nvPr>
            <p:ph type="ftr" sz="quarter" idx="11"/>
          </p:nvPr>
        </p:nvSpPr>
        <p:spPr/>
        <p:txBody>
          <a:bodyPr/>
          <a:lstStyle/>
          <a:p>
            <a:r>
              <a:rPr lang="pt-PT" smtClean="0"/>
              <a:t>APRENDIZAGEM BASEADA EM PROJECTOS : Rui M. Lima</a:t>
            </a:r>
            <a:endParaRPr lang="pt-PT"/>
          </a:p>
        </p:txBody>
      </p:sp>
      <p:sp>
        <p:nvSpPr>
          <p:cNvPr id="7" name="Slide Number Placeholder 6"/>
          <p:cNvSpPr>
            <a:spLocks noGrp="1"/>
          </p:cNvSpPr>
          <p:nvPr>
            <p:ph type="sldNum" sz="quarter" idx="12"/>
          </p:nvPr>
        </p:nvSpPr>
        <p:spPr/>
        <p:txBody>
          <a:bodyPr/>
          <a:lstStyle/>
          <a:p>
            <a:fld id="{6773B91E-61AD-490B-B01E-A07FABB392B9}" type="slidenum">
              <a:rPr lang="pt-PT" smtClean="0"/>
              <a:pPr/>
              <a:t>‹#›</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71450" y="1698987"/>
            <a:ext cx="432593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dirty="0" smtClean="0"/>
              <a:t>Click to edit Master text styles</a:t>
            </a:r>
          </a:p>
        </p:txBody>
      </p:sp>
      <p:sp>
        <p:nvSpPr>
          <p:cNvPr id="4" name="Content Placeholder 3"/>
          <p:cNvSpPr>
            <a:spLocks noGrp="1"/>
          </p:cNvSpPr>
          <p:nvPr>
            <p:ph sz="half" idx="2"/>
          </p:nvPr>
        </p:nvSpPr>
        <p:spPr>
          <a:xfrm>
            <a:off x="171450" y="2449512"/>
            <a:ext cx="43259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3719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371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pt-PT" smtClean="0"/>
              <a:t>2012/05/16</a:t>
            </a:r>
            <a:endParaRPr lang="pt-PT"/>
          </a:p>
        </p:txBody>
      </p:sp>
      <p:sp>
        <p:nvSpPr>
          <p:cNvPr id="8" name="Footer Placeholder 7"/>
          <p:cNvSpPr>
            <a:spLocks noGrp="1"/>
          </p:cNvSpPr>
          <p:nvPr>
            <p:ph type="ftr" sz="quarter" idx="11"/>
          </p:nvPr>
        </p:nvSpPr>
        <p:spPr/>
        <p:txBody>
          <a:bodyPr/>
          <a:lstStyle/>
          <a:p>
            <a:r>
              <a:rPr lang="pt-PT" smtClean="0"/>
              <a:t>APRENDIZAGEM BASEADA EM PROJECTOS : Rui M. Lima</a:t>
            </a:r>
            <a:endParaRPr lang="pt-PT"/>
          </a:p>
        </p:txBody>
      </p:sp>
      <p:sp>
        <p:nvSpPr>
          <p:cNvPr id="9" name="Slide Number Placeholder 8"/>
          <p:cNvSpPr>
            <a:spLocks noGrp="1"/>
          </p:cNvSpPr>
          <p:nvPr>
            <p:ph type="sldNum" sz="quarter" idx="12"/>
          </p:nvPr>
        </p:nvSpPr>
        <p:spPr/>
        <p:txBody>
          <a:bodyPr/>
          <a:lstStyle/>
          <a:p>
            <a:fld id="{76F9B2E4-8BDC-44E8-B175-02427455992F}" type="slidenum">
              <a:rPr lang="pt-PT" smtClean="0"/>
              <a:pPr/>
              <a:t>‹#›</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pt-PT" smtClean="0"/>
              <a:t>2012/05/16</a:t>
            </a:r>
            <a:endParaRPr lang="pt-PT"/>
          </a:p>
        </p:txBody>
      </p:sp>
      <p:sp>
        <p:nvSpPr>
          <p:cNvPr id="4" name="Footer Placeholder 3"/>
          <p:cNvSpPr>
            <a:spLocks noGrp="1"/>
          </p:cNvSpPr>
          <p:nvPr>
            <p:ph type="ftr" sz="quarter" idx="11"/>
          </p:nvPr>
        </p:nvSpPr>
        <p:spPr/>
        <p:txBody>
          <a:bodyPr/>
          <a:lstStyle/>
          <a:p>
            <a:r>
              <a:rPr lang="pt-PT" smtClean="0"/>
              <a:t>APRENDIZAGEM BASEADA EM PROJECTOS : Rui M. Lima</a:t>
            </a:r>
            <a:endParaRPr lang="pt-PT"/>
          </a:p>
        </p:txBody>
      </p:sp>
      <p:sp>
        <p:nvSpPr>
          <p:cNvPr id="5" name="Slide Number Placeholder 4"/>
          <p:cNvSpPr>
            <a:spLocks noGrp="1"/>
          </p:cNvSpPr>
          <p:nvPr>
            <p:ph type="sldNum" sz="quarter" idx="12"/>
          </p:nvPr>
        </p:nvSpPr>
        <p:spPr/>
        <p:txBody>
          <a:bodyPr/>
          <a:lstStyle/>
          <a:p>
            <a:fld id="{6738522D-C9ED-425B-8E6C-19683DB6B928}" type="slidenum">
              <a:rPr lang="pt-PT" smtClean="0"/>
              <a:pPr/>
              <a:t>‹#›</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pt-PT" smtClean="0"/>
              <a:t>2012/05/16</a:t>
            </a:r>
            <a:endParaRPr lang="pt-PT"/>
          </a:p>
        </p:txBody>
      </p:sp>
      <p:sp>
        <p:nvSpPr>
          <p:cNvPr id="3" name="Footer Placeholder 2"/>
          <p:cNvSpPr>
            <a:spLocks noGrp="1"/>
          </p:cNvSpPr>
          <p:nvPr>
            <p:ph type="ftr" sz="quarter" idx="11"/>
          </p:nvPr>
        </p:nvSpPr>
        <p:spPr/>
        <p:txBody>
          <a:bodyPr/>
          <a:lstStyle/>
          <a:p>
            <a:r>
              <a:rPr lang="pt-PT" smtClean="0"/>
              <a:t>APRENDIZAGEM BASEADA EM PROJECTOS : Rui M. Lima</a:t>
            </a:r>
            <a:endParaRPr lang="pt-PT"/>
          </a:p>
        </p:txBody>
      </p:sp>
      <p:sp>
        <p:nvSpPr>
          <p:cNvPr id="4" name="Slide Number Placeholder 3"/>
          <p:cNvSpPr>
            <a:spLocks noGrp="1"/>
          </p:cNvSpPr>
          <p:nvPr>
            <p:ph type="sldNum" sz="quarter" idx="12"/>
          </p:nvPr>
        </p:nvSpPr>
        <p:spPr/>
        <p:txBody>
          <a:bodyPr/>
          <a:lstStyle/>
          <a:p>
            <a:fld id="{584C95D4-DF48-4A47-A6E1-53A332298861}" type="slidenum">
              <a:rPr lang="pt-PT" smtClean="0"/>
              <a:pPr/>
              <a:t>‹#›</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pt-PT" smtClean="0"/>
              <a:t>2012/05/16</a:t>
            </a:r>
            <a:endParaRPr lang="pt-PT"/>
          </a:p>
        </p:txBody>
      </p:sp>
      <p:sp>
        <p:nvSpPr>
          <p:cNvPr id="6" name="Footer Placeholder 5"/>
          <p:cNvSpPr>
            <a:spLocks noGrp="1"/>
          </p:cNvSpPr>
          <p:nvPr>
            <p:ph type="ftr" sz="quarter" idx="11"/>
          </p:nvPr>
        </p:nvSpPr>
        <p:spPr/>
        <p:txBody>
          <a:bodyPr/>
          <a:lstStyle/>
          <a:p>
            <a:r>
              <a:rPr lang="pt-PT" smtClean="0"/>
              <a:t>APRENDIZAGEM BASEADA EM PROJECTOS : Rui M. Lima</a:t>
            </a:r>
            <a:endParaRPr lang="pt-PT"/>
          </a:p>
        </p:txBody>
      </p:sp>
      <p:sp>
        <p:nvSpPr>
          <p:cNvPr id="7" name="Slide Number Placeholder 6"/>
          <p:cNvSpPr>
            <a:spLocks noGrp="1"/>
          </p:cNvSpPr>
          <p:nvPr>
            <p:ph type="sldNum" sz="quarter" idx="12"/>
          </p:nvPr>
        </p:nvSpPr>
        <p:spPr/>
        <p:txBody>
          <a:bodyPr/>
          <a:lstStyle/>
          <a:p>
            <a:fld id="{604C1931-D3B5-4595-B202-7A677A4C22B1}" type="slidenum">
              <a:rPr lang="pt-PT" smtClean="0"/>
              <a:pPr/>
              <a:t>‹#›</a:t>
            </a:fld>
            <a:endParaRPr lang="pt-PT"/>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r>
              <a:rPr lang="pt-PT" smtClean="0"/>
              <a:t>2012/05/16</a:t>
            </a:r>
            <a:endParaRPr lang="pt-PT"/>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pt-PT" smtClean="0"/>
              <a:t>APRENDIZAGEM BASEADA EM PROJECTOS : Rui M. Lima</a:t>
            </a:r>
            <a:endParaRPr lang="pt-PT"/>
          </a:p>
        </p:txBody>
      </p:sp>
      <p:sp>
        <p:nvSpPr>
          <p:cNvPr id="7" name="Slide Number Placeholder 6"/>
          <p:cNvSpPr>
            <a:spLocks noGrp="1"/>
          </p:cNvSpPr>
          <p:nvPr>
            <p:ph type="sldNum" sz="quarter" idx="12"/>
          </p:nvPr>
        </p:nvSpPr>
        <p:spPr>
          <a:xfrm>
            <a:off x="8339328" y="1170432"/>
            <a:ext cx="733864" cy="201168"/>
          </a:xfrm>
        </p:spPr>
        <p:txBody>
          <a:bodyPr/>
          <a:lstStyle/>
          <a:p>
            <a:fld id="{11B6E0B8-A8BC-4215-B266-427C3639CB7B}" type="slidenum">
              <a:rPr lang="pt-PT" smtClean="0"/>
              <a:pPr/>
              <a:t>‹#›</a:t>
            </a:fld>
            <a:endParaRPr lang="pt-PT"/>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5.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t-PT" smtClean="0"/>
              <a:t>Click to edit Master title style</a:t>
            </a:r>
          </a:p>
        </p:txBody>
      </p:sp>
      <p:sp>
        <p:nvSpPr>
          <p:cNvPr id="614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p>
        </p:txBody>
      </p:sp>
      <p:sp>
        <p:nvSpPr>
          <p:cNvPr id="614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r>
              <a:rPr lang="pt-PT" smtClean="0"/>
              <a:t>2012/05/16</a:t>
            </a:r>
            <a:endParaRPr lang="pt-PT"/>
          </a:p>
        </p:txBody>
      </p:sp>
      <p:sp>
        <p:nvSpPr>
          <p:cNvPr id="614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pt-PT" smtClean="0"/>
              <a:t>APRENDIZAGEM BASEADA EM PROJECTOS : Rui M. Lima</a:t>
            </a:r>
            <a:endParaRPr lang="pt-PT"/>
          </a:p>
        </p:txBody>
      </p:sp>
      <p:sp>
        <p:nvSpPr>
          <p:cNvPr id="614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25A879D-5E6A-4BCF-9E21-B806098C3F16}" type="slidenum">
              <a:rPr lang="pt-PT"/>
              <a:pPr/>
              <a:t>‹#›</a:t>
            </a:fld>
            <a:endParaRPr lang="pt-PT"/>
          </a:p>
        </p:txBody>
      </p:sp>
    </p:spTree>
  </p:cSld>
  <p:clrMap bg1="lt1" tx1="dk1" bg2="lt2" tx2="dk2" accent1="accent1" accent2="accent2" accent3="accent3" accent4="accent4" accent5="accent5" accent6="accent6" hlink="hlink" folHlink="folHlink"/>
  <p:hf hd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NewsGotT" pitchFamily="2" charset="0"/>
        </a:defRPr>
      </a:lvl2pPr>
      <a:lvl3pPr algn="ctr" rtl="0" fontAlgn="base">
        <a:spcBef>
          <a:spcPct val="0"/>
        </a:spcBef>
        <a:spcAft>
          <a:spcPct val="0"/>
        </a:spcAft>
        <a:defRPr sz="4400">
          <a:solidFill>
            <a:schemeClr val="tx2"/>
          </a:solidFill>
          <a:latin typeface="NewsGotT" pitchFamily="2" charset="0"/>
        </a:defRPr>
      </a:lvl3pPr>
      <a:lvl4pPr algn="ctr" rtl="0" fontAlgn="base">
        <a:spcBef>
          <a:spcPct val="0"/>
        </a:spcBef>
        <a:spcAft>
          <a:spcPct val="0"/>
        </a:spcAft>
        <a:defRPr sz="4400">
          <a:solidFill>
            <a:schemeClr val="tx2"/>
          </a:solidFill>
          <a:latin typeface="NewsGotT" pitchFamily="2" charset="0"/>
        </a:defRPr>
      </a:lvl4pPr>
      <a:lvl5pPr algn="ctr" rtl="0" fontAlgn="base">
        <a:spcBef>
          <a:spcPct val="0"/>
        </a:spcBef>
        <a:spcAft>
          <a:spcPct val="0"/>
        </a:spcAft>
        <a:defRPr sz="4400">
          <a:solidFill>
            <a:schemeClr val="tx2"/>
          </a:solidFill>
          <a:latin typeface="NewsGotT" pitchFamily="2" charset="0"/>
        </a:defRPr>
      </a:lvl5pPr>
      <a:lvl6pPr marL="457200" algn="ctr" rtl="0" fontAlgn="base">
        <a:spcBef>
          <a:spcPct val="0"/>
        </a:spcBef>
        <a:spcAft>
          <a:spcPct val="0"/>
        </a:spcAft>
        <a:defRPr sz="4400">
          <a:solidFill>
            <a:schemeClr val="tx2"/>
          </a:solidFill>
          <a:latin typeface="NewsGotT" pitchFamily="2" charset="0"/>
        </a:defRPr>
      </a:lvl6pPr>
      <a:lvl7pPr marL="914400" algn="ctr" rtl="0" fontAlgn="base">
        <a:spcBef>
          <a:spcPct val="0"/>
        </a:spcBef>
        <a:spcAft>
          <a:spcPct val="0"/>
        </a:spcAft>
        <a:defRPr sz="4400">
          <a:solidFill>
            <a:schemeClr val="tx2"/>
          </a:solidFill>
          <a:latin typeface="NewsGotT" pitchFamily="2" charset="0"/>
        </a:defRPr>
      </a:lvl7pPr>
      <a:lvl8pPr marL="1371600" algn="ctr" rtl="0" fontAlgn="base">
        <a:spcBef>
          <a:spcPct val="0"/>
        </a:spcBef>
        <a:spcAft>
          <a:spcPct val="0"/>
        </a:spcAft>
        <a:defRPr sz="4400">
          <a:solidFill>
            <a:schemeClr val="tx2"/>
          </a:solidFill>
          <a:latin typeface="NewsGotT" pitchFamily="2" charset="0"/>
        </a:defRPr>
      </a:lvl8pPr>
      <a:lvl9pPr marL="1828800" algn="ctr" rtl="0" fontAlgn="base">
        <a:spcBef>
          <a:spcPct val="0"/>
        </a:spcBef>
        <a:spcAft>
          <a:spcPct val="0"/>
        </a:spcAft>
        <a:defRPr sz="4400">
          <a:solidFill>
            <a:schemeClr val="tx2"/>
          </a:solidFill>
          <a:latin typeface="NewsGotT" pitchFamily="2"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t-PT" smtClean="0"/>
              <a:t>Click to edit Master title style</a:t>
            </a:r>
          </a:p>
        </p:txBody>
      </p:sp>
      <p:sp>
        <p:nvSpPr>
          <p:cNvPr id="573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p>
        </p:txBody>
      </p:sp>
      <p:sp>
        <p:nvSpPr>
          <p:cNvPr id="57348" name="Rectangle 4"/>
          <p:cNvSpPr>
            <a:spLocks noGrp="1" noChangeArrowheads="1"/>
          </p:cNvSpPr>
          <p:nvPr>
            <p:ph type="dt" sz="half" idx="2"/>
          </p:nvPr>
        </p:nvSpPr>
        <p:spPr bwMode="auto">
          <a:xfrm>
            <a:off x="1184275" y="6257925"/>
            <a:ext cx="3883025" cy="457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200" b="1">
                <a:solidFill>
                  <a:srgbClr val="FF6600"/>
                </a:solidFill>
              </a:defRPr>
            </a:lvl1pPr>
          </a:lstStyle>
          <a:p>
            <a:r>
              <a:rPr lang="pt-PT" smtClean="0"/>
              <a:t>2012/05/16</a:t>
            </a:r>
            <a:endParaRPr lang="pt-PT"/>
          </a:p>
        </p:txBody>
      </p:sp>
      <p:sp>
        <p:nvSpPr>
          <p:cNvPr id="57349" name="Rectangle 5"/>
          <p:cNvSpPr>
            <a:spLocks noGrp="1" noChangeArrowheads="1"/>
          </p:cNvSpPr>
          <p:nvPr>
            <p:ph type="ftr" sz="quarter" idx="3"/>
          </p:nvPr>
        </p:nvSpPr>
        <p:spPr bwMode="auto">
          <a:xfrm>
            <a:off x="1184275" y="6083300"/>
            <a:ext cx="5502275" cy="457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200" b="1">
                <a:solidFill>
                  <a:srgbClr val="FF6600"/>
                </a:solidFill>
              </a:defRPr>
            </a:lvl1pPr>
          </a:lstStyle>
          <a:p>
            <a:r>
              <a:rPr lang="pt-PT" smtClean="0"/>
              <a:t>APRENDIZAGEM BASEADA EM PROJECTOS : Rui M. Lima</a:t>
            </a:r>
            <a:endParaRPr lang="pt-PT"/>
          </a:p>
        </p:txBody>
      </p:sp>
      <p:sp>
        <p:nvSpPr>
          <p:cNvPr id="57350" name="Rectangle 6"/>
          <p:cNvSpPr>
            <a:spLocks noGrp="1" noChangeArrowheads="1"/>
          </p:cNvSpPr>
          <p:nvPr>
            <p:ph type="sldNum" sz="quarter" idx="4"/>
          </p:nvPr>
        </p:nvSpPr>
        <p:spPr bwMode="auto">
          <a:xfrm>
            <a:off x="7486650" y="6248400"/>
            <a:ext cx="1365250" cy="457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200">
                <a:solidFill>
                  <a:srgbClr val="CC6600"/>
                </a:solidFill>
              </a:defRPr>
            </a:lvl1pPr>
          </a:lstStyle>
          <a:p>
            <a:fld id="{74075A0D-2EDB-4289-AF01-2ECFCBB240EB}" type="slidenum">
              <a:rPr lang="pt-PT"/>
              <a:pPr/>
              <a:t>‹#›</a:t>
            </a:fld>
            <a:endParaRPr lang="pt-PT"/>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NewsGotT" pitchFamily="2" charset="0"/>
        </a:defRPr>
      </a:lvl2pPr>
      <a:lvl3pPr algn="ctr" rtl="0" fontAlgn="base">
        <a:spcBef>
          <a:spcPct val="0"/>
        </a:spcBef>
        <a:spcAft>
          <a:spcPct val="0"/>
        </a:spcAft>
        <a:defRPr sz="4400">
          <a:solidFill>
            <a:schemeClr val="tx2"/>
          </a:solidFill>
          <a:latin typeface="NewsGotT" pitchFamily="2" charset="0"/>
        </a:defRPr>
      </a:lvl3pPr>
      <a:lvl4pPr algn="ctr" rtl="0" fontAlgn="base">
        <a:spcBef>
          <a:spcPct val="0"/>
        </a:spcBef>
        <a:spcAft>
          <a:spcPct val="0"/>
        </a:spcAft>
        <a:defRPr sz="4400">
          <a:solidFill>
            <a:schemeClr val="tx2"/>
          </a:solidFill>
          <a:latin typeface="NewsGotT" pitchFamily="2" charset="0"/>
        </a:defRPr>
      </a:lvl4pPr>
      <a:lvl5pPr algn="ctr" rtl="0" fontAlgn="base">
        <a:spcBef>
          <a:spcPct val="0"/>
        </a:spcBef>
        <a:spcAft>
          <a:spcPct val="0"/>
        </a:spcAft>
        <a:defRPr sz="4400">
          <a:solidFill>
            <a:schemeClr val="tx2"/>
          </a:solidFill>
          <a:latin typeface="NewsGotT" pitchFamily="2" charset="0"/>
        </a:defRPr>
      </a:lvl5pPr>
      <a:lvl6pPr marL="457200" algn="ctr" rtl="0" fontAlgn="base">
        <a:spcBef>
          <a:spcPct val="0"/>
        </a:spcBef>
        <a:spcAft>
          <a:spcPct val="0"/>
        </a:spcAft>
        <a:defRPr sz="4400">
          <a:solidFill>
            <a:schemeClr val="tx2"/>
          </a:solidFill>
          <a:latin typeface="NewsGotT" pitchFamily="2" charset="0"/>
        </a:defRPr>
      </a:lvl6pPr>
      <a:lvl7pPr marL="914400" algn="ctr" rtl="0" fontAlgn="base">
        <a:spcBef>
          <a:spcPct val="0"/>
        </a:spcBef>
        <a:spcAft>
          <a:spcPct val="0"/>
        </a:spcAft>
        <a:defRPr sz="4400">
          <a:solidFill>
            <a:schemeClr val="tx2"/>
          </a:solidFill>
          <a:latin typeface="NewsGotT" pitchFamily="2" charset="0"/>
        </a:defRPr>
      </a:lvl7pPr>
      <a:lvl8pPr marL="1371600" algn="ctr" rtl="0" fontAlgn="base">
        <a:spcBef>
          <a:spcPct val="0"/>
        </a:spcBef>
        <a:spcAft>
          <a:spcPct val="0"/>
        </a:spcAft>
        <a:defRPr sz="4400">
          <a:solidFill>
            <a:schemeClr val="tx2"/>
          </a:solidFill>
          <a:latin typeface="NewsGotT" pitchFamily="2" charset="0"/>
        </a:defRPr>
      </a:lvl8pPr>
      <a:lvl9pPr marL="1828800" algn="ctr" rtl="0" fontAlgn="base">
        <a:spcBef>
          <a:spcPct val="0"/>
        </a:spcBef>
        <a:spcAft>
          <a:spcPct val="0"/>
        </a:spcAft>
        <a:defRPr sz="4400">
          <a:solidFill>
            <a:schemeClr val="tx2"/>
          </a:solidFill>
          <a:latin typeface="NewsGotT" pitchFamily="2" charset="0"/>
        </a:defRPr>
      </a:lvl9pPr>
    </p:titleStyle>
    <p:bodyStyle>
      <a:lvl1pPr marL="342900" indent="-342900" algn="l" rtl="0" fontAlgn="base">
        <a:spcBef>
          <a:spcPct val="20000"/>
        </a:spcBef>
        <a:spcAft>
          <a:spcPct val="0"/>
        </a:spcAft>
        <a:buFont typeface="Wingdings" pitchFamily="2" charset="2"/>
        <a:buChar char="F"/>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bwMode="auto">
          <a:xfrm>
            <a:off x="1447800" y="274638"/>
            <a:ext cx="7239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4739" name="Rectangle 3"/>
          <p:cNvSpPr>
            <a:spLocks noGrp="1" noChangeArrowheads="1"/>
          </p:cNvSpPr>
          <p:nvPr>
            <p:ph type="body" idx="1"/>
          </p:nvPr>
        </p:nvSpPr>
        <p:spPr bwMode="auto">
          <a:xfrm>
            <a:off x="1447800" y="1600200"/>
            <a:ext cx="72390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4740" name="Rectangle 4"/>
          <p:cNvSpPr>
            <a:spLocks noGrp="1" noChangeArrowheads="1"/>
          </p:cNvSpPr>
          <p:nvPr>
            <p:ph type="dt" sz="half" idx="2"/>
          </p:nvPr>
        </p:nvSpPr>
        <p:spPr bwMode="auto">
          <a:xfrm>
            <a:off x="14478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mn-lt"/>
              </a:defRPr>
            </a:lvl1pPr>
          </a:lstStyle>
          <a:p>
            <a:r>
              <a:rPr lang="pt-PT" smtClean="0"/>
              <a:t>2012/05/16</a:t>
            </a:r>
            <a:endParaRPr lang="en-US"/>
          </a:p>
        </p:txBody>
      </p:sp>
      <p:sp>
        <p:nvSpPr>
          <p:cNvPr id="244741" name="Rectangle 5"/>
          <p:cNvSpPr>
            <a:spLocks noGrp="1" noChangeArrowheads="1"/>
          </p:cNvSpPr>
          <p:nvPr>
            <p:ph type="ftr" sz="quarter" idx="3"/>
          </p:nvPr>
        </p:nvSpPr>
        <p:spPr bwMode="auto">
          <a:xfrm>
            <a:off x="42672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mn-lt"/>
              </a:defRPr>
            </a:lvl1pPr>
          </a:lstStyle>
          <a:p>
            <a:r>
              <a:rPr lang="pt-PT" smtClean="0"/>
              <a:t>APRENDIZAGEM BASEADA EM PROJECTOS : Rui M. Lima</a:t>
            </a:r>
            <a:endParaRPr lang="en-US"/>
          </a:p>
        </p:txBody>
      </p:sp>
      <p:sp>
        <p:nvSpPr>
          <p:cNvPr id="244742" name="Rectangle 6"/>
          <p:cNvSpPr>
            <a:spLocks noGrp="1" noChangeArrowheads="1"/>
          </p:cNvSpPr>
          <p:nvPr>
            <p:ph type="sldNum" sz="quarter" idx="4"/>
          </p:nvPr>
        </p:nvSpPr>
        <p:spPr bwMode="auto">
          <a:xfrm>
            <a:off x="7086600" y="6245225"/>
            <a:ext cx="160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defRPr>
            </a:lvl1pPr>
          </a:lstStyle>
          <a:p>
            <a:fld id="{250F77A1-DFEB-4241-907D-A76472C53772}" type="slidenum">
              <a:rPr lang="en-US"/>
              <a:pPr/>
              <a:t>‹#›</a:t>
            </a:fld>
            <a:endParaRPr lang="en-US"/>
          </a:p>
        </p:txBody>
      </p:sp>
    </p:spTree>
  </p:cSld>
  <p:clrMap bg1="lt1" tx1="dk1" bg2="lt2" tx2="dk2" accent1="accent1" accent2="accent2" accent3="accent3" accent4="accent4" accent5="accent5" accent6="accent6" hlink="hlink" folHlink="folHlink"/>
  <p:transition spd="med">
    <p:fade thruBlk="1"/>
  </p:transition>
  <p:timing>
    <p:tnLst>
      <p:par>
        <p:cTn id="1" dur="indefinite" restart="never" nodeType="tmRoot"/>
      </p:par>
    </p:tnLst>
  </p:timing>
  <p:hf hdr="0"/>
  <p:txStyles>
    <p:title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000">
          <a:solidFill>
            <a:schemeClr val="tx2"/>
          </a:solidFill>
          <a:latin typeface="Arial Black" pitchFamily="34" charset="0"/>
        </a:defRPr>
      </a:lvl2pPr>
      <a:lvl3pPr algn="ctr" rtl="0" fontAlgn="base">
        <a:spcBef>
          <a:spcPct val="0"/>
        </a:spcBef>
        <a:spcAft>
          <a:spcPct val="0"/>
        </a:spcAft>
        <a:defRPr sz="4000">
          <a:solidFill>
            <a:schemeClr val="tx2"/>
          </a:solidFill>
          <a:latin typeface="Arial Black" pitchFamily="34" charset="0"/>
        </a:defRPr>
      </a:lvl3pPr>
      <a:lvl4pPr algn="ctr" rtl="0" fontAlgn="base">
        <a:spcBef>
          <a:spcPct val="0"/>
        </a:spcBef>
        <a:spcAft>
          <a:spcPct val="0"/>
        </a:spcAft>
        <a:defRPr sz="4000">
          <a:solidFill>
            <a:schemeClr val="tx2"/>
          </a:solidFill>
          <a:latin typeface="Arial Black" pitchFamily="34" charset="0"/>
        </a:defRPr>
      </a:lvl4pPr>
      <a:lvl5pPr algn="ctr" rtl="0" fontAlgn="base">
        <a:spcBef>
          <a:spcPct val="0"/>
        </a:spcBef>
        <a:spcAft>
          <a:spcPct val="0"/>
        </a:spcAft>
        <a:defRPr sz="4000">
          <a:solidFill>
            <a:schemeClr val="tx2"/>
          </a:solidFill>
          <a:latin typeface="Arial Black" pitchFamily="34" charset="0"/>
        </a:defRPr>
      </a:lvl5pPr>
      <a:lvl6pPr marL="457200" algn="ctr" rtl="0" fontAlgn="base">
        <a:spcBef>
          <a:spcPct val="0"/>
        </a:spcBef>
        <a:spcAft>
          <a:spcPct val="0"/>
        </a:spcAft>
        <a:defRPr sz="4000">
          <a:solidFill>
            <a:schemeClr val="tx2"/>
          </a:solidFill>
          <a:latin typeface="Arial Black" pitchFamily="34" charset="0"/>
        </a:defRPr>
      </a:lvl6pPr>
      <a:lvl7pPr marL="914400" algn="ctr" rtl="0" fontAlgn="base">
        <a:spcBef>
          <a:spcPct val="0"/>
        </a:spcBef>
        <a:spcAft>
          <a:spcPct val="0"/>
        </a:spcAft>
        <a:defRPr sz="4000">
          <a:solidFill>
            <a:schemeClr val="tx2"/>
          </a:solidFill>
          <a:latin typeface="Arial Black" pitchFamily="34" charset="0"/>
        </a:defRPr>
      </a:lvl7pPr>
      <a:lvl8pPr marL="1371600" algn="ctr" rtl="0" fontAlgn="base">
        <a:spcBef>
          <a:spcPct val="0"/>
        </a:spcBef>
        <a:spcAft>
          <a:spcPct val="0"/>
        </a:spcAft>
        <a:defRPr sz="4000">
          <a:solidFill>
            <a:schemeClr val="tx2"/>
          </a:solidFill>
          <a:latin typeface="Arial Black" pitchFamily="34" charset="0"/>
        </a:defRPr>
      </a:lvl8pPr>
      <a:lvl9pPr marL="1828800" algn="ctr" rtl="0" fontAlgn="base">
        <a:spcBef>
          <a:spcPct val="0"/>
        </a:spcBef>
        <a:spcAft>
          <a:spcPct val="0"/>
        </a:spcAft>
        <a:defRPr sz="4000">
          <a:solidFill>
            <a:schemeClr val="tx2"/>
          </a:solidFill>
          <a:latin typeface="Arial Black"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67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67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mn-lt"/>
              </a:defRPr>
            </a:lvl1pPr>
          </a:lstStyle>
          <a:p>
            <a:r>
              <a:rPr lang="pt-PT" smtClean="0"/>
              <a:t>2012/05/16</a:t>
            </a:r>
            <a:endParaRPr lang="en-US"/>
          </a:p>
        </p:txBody>
      </p:sp>
      <p:sp>
        <p:nvSpPr>
          <p:cNvPr id="2467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mn-lt"/>
              </a:defRPr>
            </a:lvl1pPr>
          </a:lstStyle>
          <a:p>
            <a:r>
              <a:rPr lang="pt-PT" smtClean="0"/>
              <a:t>APRENDIZAGEM BASEADA EM PROJECTOS : Rui M. Lima</a:t>
            </a:r>
            <a:endParaRPr lang="en-US"/>
          </a:p>
        </p:txBody>
      </p:sp>
      <p:sp>
        <p:nvSpPr>
          <p:cNvPr id="2467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defRPr>
            </a:lvl1pPr>
          </a:lstStyle>
          <a:p>
            <a:fld id="{AFEB0B3E-C33B-4BC8-88FD-1D6B82C867D4}" type="slidenum">
              <a:rPr lang="en-US"/>
              <a:pPr/>
              <a:t>‹#›</a:t>
            </a:fld>
            <a:endParaRPr lang="en-US"/>
          </a:p>
        </p:txBody>
      </p:sp>
    </p:spTree>
  </p:cSld>
  <p:clrMap bg1="lt1" tx1="dk1" bg2="lt2" tx2="dk2" accent1="accent1" accent2="accent2" accent3="accent3" accent4="accent4" accent5="accent5" accent6="accent6" hlink="hlink" folHlink="folHlink"/>
  <p:hf hd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127000" y="152400"/>
            <a:ext cx="8891724"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71450" y="1562101"/>
            <a:ext cx="8845550" cy="4838700"/>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171450" y="6476998"/>
            <a:ext cx="2419350" cy="381001"/>
          </a:xfrm>
          <a:prstGeom prst="rect">
            <a:avLst/>
          </a:prstGeom>
        </p:spPr>
        <p:txBody>
          <a:bodyPr vert="horz" lIns="109728" rIns="45720" bIns="0" rtlCol="0" anchor="b"/>
          <a:lstStyle>
            <a:lvl1pPr algn="l" eaLnBrk="1" latinLnBrk="0" hangingPunct="1">
              <a:defRPr kumimoji="0" sz="1100">
                <a:solidFill>
                  <a:schemeClr val="tx1">
                    <a:tint val="95000"/>
                  </a:schemeClr>
                </a:solidFill>
                <a:latin typeface="+mn-lt"/>
              </a:defRPr>
            </a:lvl1pPr>
            <a:extLst/>
          </a:lstStyle>
          <a:p>
            <a:r>
              <a:rPr lang="pt-PT" smtClean="0"/>
              <a:t>2012/05/16</a:t>
            </a:r>
            <a:endParaRPr lang="pt-PT"/>
          </a:p>
        </p:txBody>
      </p:sp>
      <p:sp>
        <p:nvSpPr>
          <p:cNvPr id="5" name="Footer Placeholder 4"/>
          <p:cNvSpPr>
            <a:spLocks noGrp="1"/>
          </p:cNvSpPr>
          <p:nvPr>
            <p:ph type="ftr" sz="quarter" idx="3"/>
          </p:nvPr>
        </p:nvSpPr>
        <p:spPr>
          <a:xfrm>
            <a:off x="2640596" y="6476998"/>
            <a:ext cx="5507719" cy="381001"/>
          </a:xfrm>
          <a:prstGeom prst="rect">
            <a:avLst/>
          </a:prstGeom>
        </p:spPr>
        <p:txBody>
          <a:bodyPr vert="horz" lIns="45720" rIns="45720" bIns="0" rtlCol="0" anchor="b"/>
          <a:lstStyle>
            <a:lvl1pPr algn="l" eaLnBrk="1" latinLnBrk="0" hangingPunct="1">
              <a:defRPr kumimoji="0" sz="1100">
                <a:solidFill>
                  <a:schemeClr val="tx1">
                    <a:tint val="95000"/>
                  </a:schemeClr>
                </a:solidFill>
                <a:latin typeface="+mn-lt"/>
              </a:defRPr>
            </a:lvl1pPr>
            <a:extLst/>
          </a:lstStyle>
          <a:p>
            <a:r>
              <a:rPr lang="pt-PT" smtClean="0"/>
              <a:t>APRENDIZAGEM BASEADA EM PROJECTOS : Rui M. Lima</a:t>
            </a:r>
            <a:endParaRPr lang="pt-PT"/>
          </a:p>
        </p:txBody>
      </p:sp>
      <p:sp>
        <p:nvSpPr>
          <p:cNvPr id="6" name="Slide Number Placeholder 5"/>
          <p:cNvSpPr>
            <a:spLocks noGrp="1"/>
          </p:cNvSpPr>
          <p:nvPr>
            <p:ph type="sldNum" sz="quarter" idx="4"/>
          </p:nvPr>
        </p:nvSpPr>
        <p:spPr>
          <a:xfrm>
            <a:off x="8204396" y="6476998"/>
            <a:ext cx="812604" cy="381001"/>
          </a:xfrm>
          <a:prstGeom prst="rect">
            <a:avLst/>
          </a:prstGeom>
        </p:spPr>
        <p:txBody>
          <a:bodyPr vert="horz" bIns="0" rtlCol="0" anchor="b"/>
          <a:lstStyle>
            <a:lvl1pPr algn="r" eaLnBrk="1" latinLnBrk="0" hangingPunct="1">
              <a:defRPr kumimoji="0" sz="1100">
                <a:solidFill>
                  <a:schemeClr val="tx1">
                    <a:tint val="95000"/>
                  </a:schemeClr>
                </a:solidFill>
                <a:latin typeface="+mn-lt"/>
              </a:defRPr>
            </a:lvl1pPr>
            <a:extLst/>
          </a:lstStyle>
          <a:p>
            <a:fld id="{825A879D-5E6A-4BCF-9E21-B806098C3F16}" type="slidenum">
              <a:rPr lang="pt-PT" smtClean="0"/>
              <a:pPr/>
              <a:t>‹#›</a:t>
            </a:fld>
            <a:endParaRPr lang="pt-PT" dirty="0"/>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ml@dps.uminho.p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rml\Documents\Dropbox\Investig\Projectos\Parceria%20-%20UNB%20-%20Bras&#237;lia\UnB%20-%20PBL%20-%2020110628-29-30%20-%20Workshop\UnB%20-%20PBL%20-%2020110628\videos_only\2005_06_MIEGI12_PLE_Alunos.mpg" TargetMode="External"/><Relationship Id="rId1" Type="http://schemas.microsoft.com/office/2007/relationships/media" Target="file:///C:\Users\rml\Documents\Dropbox\Investig\Projectos\Parceria%20-%20UNB%20-%20Bras&#237;lia\UnB%20-%20PBL%20-%2020110628-29-30%20-%20Workshop\UnB%20-%20PBL%20-%2020110628\videos_only\2005_06_MIEGI12_PLE_Alunos.mpg" TargetMode="External"/><Relationship Id="rId5" Type="http://schemas.openxmlformats.org/officeDocument/2006/relationships/image" Target="../media/image13.png"/><Relationship Id="rId4"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hyperlink" Target="00_2008_09_MIEGI_GIP_Apres.pptx" TargetMode="External"/><Relationship Id="rId7" Type="http://schemas.openxmlformats.org/officeDocument/2006/relationships/diagramColors" Target="../diagrams/colors5.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videos_only/2005_06_MIEGI12_PLE_G1_Prototipo.wmv"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rml\Documents\Dropbox\Investig\Projetos.BR\Parceria%20-%20Caxias%20do%20Sul\UCS%20-%20PBL%20-%2020120228%20-%20Workshop\UCS%20-%20PBL%20-%2020120227%20-%20PALESTRA%20-%20MANHA\videos_only\G1PLE2010-2011.wmv" TargetMode="External"/><Relationship Id="rId1" Type="http://schemas.microsoft.com/office/2007/relationships/media" Target="file:///C:\Users\rml\Documents\Dropbox\Investig\Projetos.BR\Parceria%20-%20Caxias%20do%20Sul\UCS%20-%20PBL%20-%2020120228%20-%20Workshop\UCS%20-%20PBL%20-%2020120227%20-%20PALESTRA%20-%20MANHA\videos_only\G1PLE2010-2011.wmv" TargetMode="External"/><Relationship Id="rId5" Type="http://schemas.openxmlformats.org/officeDocument/2006/relationships/image" Target="../media/image18.png"/><Relationship Id="rId4"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23.jpeg"/><Relationship Id="rId4" Type="http://schemas.openxmlformats.org/officeDocument/2006/relationships/image" Target="../media/image22.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onderwijs.vlaanderen.be/hogeronderwijs/bologna/2010_conference/documents/EURASHE_10_Commitments.pdf" TargetMode="External"/><Relationship Id="rId7" Type="http://schemas.openxmlformats.org/officeDocument/2006/relationships/hyperlink" Target="http://www.dcsf.gov.uk/londonbologna/uploads/documents/LC18May07.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ww.dges.mctes.pt/DGES/pt" TargetMode="External"/><Relationship Id="rId5" Type="http://schemas.openxmlformats.org/officeDocument/2006/relationships/hyperlink" Target="http://www.bologna-bergen2005.no/" TargetMode="External"/><Relationship Id="rId4" Type="http://schemas.openxmlformats.org/officeDocument/2006/relationships/hyperlink" Target="http://www.bologna-bergen2005.no/Docs/00-Main_doc/880918_Magna_Charta_Universitatum.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9" name="Text Box 3"/>
          <p:cNvSpPr txBox="1">
            <a:spLocks noChangeArrowheads="1"/>
          </p:cNvSpPr>
          <p:nvPr/>
        </p:nvSpPr>
        <p:spPr bwMode="auto">
          <a:xfrm>
            <a:off x="1916113" y="5207000"/>
            <a:ext cx="7227887" cy="1446550"/>
          </a:xfrm>
          <a:prstGeom prst="rect">
            <a:avLst/>
          </a:prstGeom>
          <a:noFill/>
          <a:ln w="9525">
            <a:noFill/>
            <a:miter lim="800000"/>
            <a:headEnd/>
            <a:tailEnd/>
          </a:ln>
          <a:effectLst/>
        </p:spPr>
        <p:txBody>
          <a:bodyPr>
            <a:spAutoFit/>
          </a:bodyPr>
          <a:lstStyle/>
          <a:p>
            <a:r>
              <a:rPr lang="pt-PT" sz="1800" dirty="0" smtClean="0">
                <a:latin typeface="NewsGoth BT" pitchFamily="34" charset="0"/>
              </a:rPr>
              <a:t>Rui M. Lima (</a:t>
            </a:r>
            <a:r>
              <a:rPr lang="pt-PT" sz="1800" dirty="0" smtClean="0">
                <a:latin typeface="NewsGoth BT" pitchFamily="34" charset="0"/>
                <a:hlinkClick r:id="rId3"/>
              </a:rPr>
              <a:t>rml@dps.uminho.pt</a:t>
            </a:r>
            <a:r>
              <a:rPr lang="pt-PT" sz="1800" dirty="0" smtClean="0">
                <a:latin typeface="NewsGoth BT" pitchFamily="34" charset="0"/>
              </a:rPr>
              <a:t>) </a:t>
            </a:r>
          </a:p>
          <a:p>
            <a:endParaRPr lang="pt-PT" sz="1100" dirty="0" smtClean="0">
              <a:latin typeface="NewsGoth BT" pitchFamily="34" charset="0"/>
            </a:endParaRPr>
          </a:p>
          <a:p>
            <a:endParaRPr lang="pt-PT" sz="1100" dirty="0" smtClean="0">
              <a:latin typeface="NewsGoth BT" pitchFamily="34" charset="0"/>
            </a:endParaRPr>
          </a:p>
          <a:p>
            <a:r>
              <a:rPr lang="pt-PT" sz="1600" dirty="0" smtClean="0">
                <a:latin typeface="NewsGoth BT" pitchFamily="34" charset="0"/>
              </a:rPr>
              <a:t>Mestrado </a:t>
            </a:r>
            <a:r>
              <a:rPr lang="pt-PT" sz="1600" dirty="0">
                <a:latin typeface="NewsGoth BT" pitchFamily="34" charset="0"/>
              </a:rPr>
              <a:t>Integrado em Engenharia e Gestão Industrial (MIEGI)</a:t>
            </a:r>
          </a:p>
          <a:p>
            <a:r>
              <a:rPr lang="pt-PT" sz="1600" dirty="0">
                <a:latin typeface="NewsGoth BT" pitchFamily="34" charset="0"/>
              </a:rPr>
              <a:t>Departamento de Produção e Sistemas </a:t>
            </a:r>
          </a:p>
          <a:p>
            <a:r>
              <a:rPr lang="pt-PT" sz="1600" dirty="0">
                <a:solidFill>
                  <a:srgbClr val="FF9933"/>
                </a:solidFill>
                <a:latin typeface="NewsGoth BT" pitchFamily="34" charset="0"/>
              </a:rPr>
              <a:t>Escola de Engenharia da Universidade do Minho</a:t>
            </a:r>
          </a:p>
        </p:txBody>
      </p:sp>
      <p:pic>
        <p:nvPicPr>
          <p:cNvPr id="388100" name="Picture 4" descr="EENG"/>
          <p:cNvPicPr>
            <a:picLocks noChangeAspect="1" noChangeArrowheads="1"/>
          </p:cNvPicPr>
          <p:nvPr/>
        </p:nvPicPr>
        <p:blipFill>
          <a:blip r:embed="rId4" cstate="print"/>
          <a:srcRect/>
          <a:stretch>
            <a:fillRect/>
          </a:stretch>
        </p:blipFill>
        <p:spPr bwMode="auto">
          <a:xfrm>
            <a:off x="115888" y="5207000"/>
            <a:ext cx="1800225" cy="1400175"/>
          </a:xfrm>
          <a:prstGeom prst="rect">
            <a:avLst/>
          </a:prstGeom>
          <a:noFill/>
          <a:ln w="9525">
            <a:noFill/>
            <a:miter lim="800000"/>
            <a:headEnd/>
            <a:tailEnd/>
          </a:ln>
        </p:spPr>
      </p:pic>
      <p:sp>
        <p:nvSpPr>
          <p:cNvPr id="7" name="Text Box 7"/>
          <p:cNvSpPr txBox="1">
            <a:spLocks noChangeArrowheads="1"/>
          </p:cNvSpPr>
          <p:nvPr/>
        </p:nvSpPr>
        <p:spPr bwMode="auto">
          <a:xfrm>
            <a:off x="0" y="0"/>
            <a:ext cx="9144000" cy="400110"/>
          </a:xfrm>
          <a:prstGeom prst="rect">
            <a:avLst/>
          </a:prstGeom>
          <a:noFill/>
          <a:ln w="9525">
            <a:noFill/>
            <a:miter lim="800000"/>
            <a:headEnd/>
            <a:tailEnd/>
          </a:ln>
          <a:effectLst/>
        </p:spPr>
        <p:txBody>
          <a:bodyPr wrap="square">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pt-PT" sz="2000" b="1" dirty="0" smtClean="0">
                <a:ln/>
                <a:solidFill>
                  <a:srgbClr val="CC3300"/>
                </a:solidFill>
                <a:latin typeface="+mj-lt"/>
              </a:rPr>
              <a:t>ENCEP - Natal - Maio de 2012</a:t>
            </a:r>
          </a:p>
        </p:txBody>
      </p:sp>
      <p:sp>
        <p:nvSpPr>
          <p:cNvPr id="8" name="Title 7"/>
          <p:cNvSpPr>
            <a:spLocks noGrp="1"/>
          </p:cNvSpPr>
          <p:nvPr>
            <p:ph type="ctrTitle"/>
          </p:nvPr>
        </p:nvSpPr>
        <p:spPr>
          <a:xfrm>
            <a:off x="127000" y="3248980"/>
            <a:ext cx="8890000" cy="1780220"/>
          </a:xfrm>
        </p:spPr>
        <p:txBody>
          <a:bodyPr>
            <a:normAutofit fontScale="90000"/>
          </a:bodyPr>
          <a:lstStyle/>
          <a:p>
            <a:r>
              <a:rPr lang="pt-PT" dirty="0" smtClean="0"/>
              <a:t>APRENDIZAGEM BASEADA EM PROJECTOS INTERDISCIPLINARES</a:t>
            </a:r>
            <a:br>
              <a:rPr lang="pt-PT" dirty="0" smtClean="0"/>
            </a:br>
            <a:r>
              <a:rPr lang="pt-PT" sz="4000" dirty="0" smtClean="0"/>
              <a:t>Conceitos, Implementação e Resultados</a:t>
            </a:r>
            <a:endParaRPr lang="pt-PT" dirty="0"/>
          </a:p>
        </p:txBody>
      </p:sp>
      <p:sp>
        <p:nvSpPr>
          <p:cNvPr id="9" name="Subtitle 8"/>
          <p:cNvSpPr>
            <a:spLocks noGrp="1"/>
          </p:cNvSpPr>
          <p:nvPr>
            <p:ph type="subTitle" idx="1"/>
          </p:nvPr>
        </p:nvSpPr>
        <p:spPr/>
        <p:txBody>
          <a:bodyPr/>
          <a:lstStyle/>
          <a:p>
            <a:r>
              <a:rPr lang="pt-PT" dirty="0" smtClean="0"/>
              <a:t>PROJECT BASED LEARNING - ENGENHARIA DE PRODUÇÃO</a:t>
            </a:r>
            <a:endParaRPr lang="pt-PT"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dirty="0" smtClean="0"/>
              <a:t>Engenharia de Produção</a:t>
            </a:r>
            <a:r>
              <a:rPr lang="pt-PT" sz="4000" dirty="0" smtClean="0"/>
              <a:t/>
            </a:r>
            <a:br>
              <a:rPr lang="pt-PT" sz="4000" dirty="0" smtClean="0"/>
            </a:br>
            <a:r>
              <a:rPr lang="pt-PT" sz="3100" dirty="0" smtClean="0"/>
              <a:t>[conteúdos curriculares] </a:t>
            </a:r>
            <a:endParaRPr lang="pt-PT" dirty="0"/>
          </a:p>
        </p:txBody>
      </p:sp>
      <p:sp>
        <p:nvSpPr>
          <p:cNvPr id="9" name="Date Placeholder 8"/>
          <p:cNvSpPr>
            <a:spLocks noGrp="1"/>
          </p:cNvSpPr>
          <p:nvPr>
            <p:ph type="dt" sz="half" idx="10"/>
          </p:nvPr>
        </p:nvSpPr>
        <p:spPr/>
        <p:txBody>
          <a:bodyPr/>
          <a:lstStyle/>
          <a:p>
            <a:r>
              <a:rPr lang="pt-PT" smtClean="0"/>
              <a:t>2012/05/16</a:t>
            </a:r>
            <a:endParaRPr lang="pt-PT"/>
          </a:p>
        </p:txBody>
      </p:sp>
      <p:sp>
        <p:nvSpPr>
          <p:cNvPr id="10" name="Footer Placeholder 9"/>
          <p:cNvSpPr>
            <a:spLocks noGrp="1"/>
          </p:cNvSpPr>
          <p:nvPr>
            <p:ph type="ftr" sz="quarter" idx="11"/>
          </p:nvPr>
        </p:nvSpPr>
        <p:spPr/>
        <p:txBody>
          <a:bodyPr/>
          <a:lstStyle/>
          <a:p>
            <a:r>
              <a:rPr lang="pt-PT" smtClean="0"/>
              <a:t>APRENDIZAGEM BASEADA EM PROJECTOS : Rui M. Lima</a:t>
            </a:r>
            <a:endParaRPr lang="pt-PT"/>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700078390"/>
              </p:ext>
            </p:extLst>
          </p:nvPr>
        </p:nvGraphicFramePr>
        <p:xfrm>
          <a:off x="-2" y="953725"/>
          <a:ext cx="20638787" cy="5625625"/>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11"/>
          <p:cNvSpPr txBox="1">
            <a:spLocks/>
          </p:cNvSpPr>
          <p:nvPr/>
        </p:nvSpPr>
        <p:spPr>
          <a:xfrm>
            <a:off x="5382090" y="1088740"/>
            <a:ext cx="3634910" cy="5445605"/>
          </a:xfrm>
          <a:prstGeom prst="rect">
            <a:avLst/>
          </a:prstGeom>
          <a:solidFill>
            <a:schemeClr val="bg2"/>
          </a:solidFill>
          <a:ln>
            <a:solidFill>
              <a:schemeClr val="accent1"/>
            </a:solidFill>
          </a:ln>
        </p:spPr>
        <p:txBody>
          <a:bodyPr vert="horz" lIns="54864" tIns="91440" rtlCol="0">
            <a:normAutofit fontScale="62500" lnSpcReduction="200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pt-PT" dirty="0" smtClean="0"/>
              <a:t>IEM - </a:t>
            </a:r>
            <a:r>
              <a:rPr lang="pt-PT" dirty="0" err="1" smtClean="0"/>
              <a:t>Dissertation</a:t>
            </a:r>
            <a:endParaRPr lang="pt-PT" dirty="0" smtClean="0"/>
          </a:p>
          <a:p>
            <a:r>
              <a:rPr lang="pt-PT" dirty="0" smtClean="0"/>
              <a:t>IEM - </a:t>
            </a:r>
            <a:r>
              <a:rPr lang="pt-PT" dirty="0" err="1" smtClean="0"/>
              <a:t>Production</a:t>
            </a:r>
            <a:r>
              <a:rPr lang="pt-PT" dirty="0" smtClean="0"/>
              <a:t> Management</a:t>
            </a:r>
          </a:p>
          <a:p>
            <a:r>
              <a:rPr lang="pt-PT" dirty="0" smtClean="0"/>
              <a:t>IEM - IEM</a:t>
            </a:r>
          </a:p>
          <a:p>
            <a:r>
              <a:rPr lang="pt-PT" dirty="0" smtClean="0"/>
              <a:t>IEM - </a:t>
            </a:r>
            <a:r>
              <a:rPr lang="pt-PT" dirty="0" err="1" smtClean="0"/>
              <a:t>Automation</a:t>
            </a:r>
            <a:endParaRPr lang="pt-PT" dirty="0" smtClean="0"/>
          </a:p>
          <a:p>
            <a:r>
              <a:rPr lang="pt-PT" dirty="0" smtClean="0"/>
              <a:t>IEM - Project</a:t>
            </a:r>
          </a:p>
          <a:p>
            <a:r>
              <a:rPr lang="pt-PT" dirty="0" smtClean="0"/>
              <a:t>IEM - </a:t>
            </a:r>
            <a:r>
              <a:rPr lang="pt-PT" dirty="0" err="1" smtClean="0"/>
              <a:t>Quality</a:t>
            </a:r>
            <a:endParaRPr lang="pt-PT" dirty="0" smtClean="0"/>
          </a:p>
          <a:p>
            <a:r>
              <a:rPr lang="pt-PT" dirty="0" smtClean="0"/>
              <a:t>IEM - </a:t>
            </a:r>
            <a:r>
              <a:rPr lang="pt-PT" dirty="0" err="1" smtClean="0"/>
              <a:t>Economics</a:t>
            </a:r>
            <a:r>
              <a:rPr lang="pt-PT" dirty="0" smtClean="0"/>
              <a:t> </a:t>
            </a:r>
            <a:r>
              <a:rPr lang="pt-PT" dirty="0" err="1" smtClean="0"/>
              <a:t>Engineering</a:t>
            </a:r>
            <a:endParaRPr lang="pt-PT" dirty="0" smtClean="0"/>
          </a:p>
          <a:p>
            <a:r>
              <a:rPr lang="pt-PT" dirty="0" smtClean="0"/>
              <a:t>IEM - </a:t>
            </a:r>
            <a:r>
              <a:rPr lang="pt-PT" dirty="0" err="1" smtClean="0"/>
              <a:t>Operations</a:t>
            </a:r>
            <a:r>
              <a:rPr lang="pt-PT" dirty="0" smtClean="0"/>
              <a:t> Research</a:t>
            </a:r>
          </a:p>
          <a:p>
            <a:r>
              <a:rPr lang="pt-PT" dirty="0" smtClean="0"/>
              <a:t>IEM - </a:t>
            </a:r>
            <a:r>
              <a:rPr lang="pt-PT" dirty="0" err="1" smtClean="0"/>
              <a:t>Computer</a:t>
            </a:r>
            <a:r>
              <a:rPr lang="pt-PT" dirty="0" smtClean="0"/>
              <a:t> </a:t>
            </a:r>
            <a:r>
              <a:rPr lang="pt-PT" dirty="0" err="1" smtClean="0"/>
              <a:t>and</a:t>
            </a:r>
            <a:r>
              <a:rPr lang="pt-PT" dirty="0" smtClean="0"/>
              <a:t> </a:t>
            </a:r>
            <a:r>
              <a:rPr lang="pt-PT" dirty="0" err="1" smtClean="0"/>
              <a:t>Information</a:t>
            </a:r>
            <a:r>
              <a:rPr lang="pt-PT" dirty="0" smtClean="0"/>
              <a:t> </a:t>
            </a:r>
            <a:r>
              <a:rPr lang="pt-PT" dirty="0" err="1" smtClean="0"/>
              <a:t>Systems</a:t>
            </a:r>
            <a:endParaRPr lang="pt-PT" dirty="0" smtClean="0"/>
          </a:p>
          <a:p>
            <a:r>
              <a:rPr lang="pt-PT" dirty="0" smtClean="0"/>
              <a:t>IEM - </a:t>
            </a:r>
            <a:r>
              <a:rPr lang="pt-PT" dirty="0" err="1" smtClean="0"/>
              <a:t>Ergonomics</a:t>
            </a:r>
            <a:r>
              <a:rPr lang="pt-PT" dirty="0" smtClean="0"/>
              <a:t> </a:t>
            </a:r>
            <a:r>
              <a:rPr lang="pt-PT" dirty="0" err="1" smtClean="0"/>
              <a:t>and</a:t>
            </a:r>
            <a:r>
              <a:rPr lang="pt-PT" dirty="0" smtClean="0"/>
              <a:t> </a:t>
            </a:r>
            <a:r>
              <a:rPr lang="pt-PT" dirty="0" err="1" smtClean="0"/>
              <a:t>Human</a:t>
            </a:r>
            <a:r>
              <a:rPr lang="pt-PT" dirty="0" smtClean="0"/>
              <a:t> </a:t>
            </a:r>
            <a:r>
              <a:rPr lang="pt-PT" dirty="0" err="1" smtClean="0"/>
              <a:t>Factors</a:t>
            </a:r>
            <a:endParaRPr lang="pt-PT" dirty="0" smtClean="0"/>
          </a:p>
          <a:p>
            <a:r>
              <a:rPr lang="pt-PT" dirty="0" smtClean="0"/>
              <a:t>IEM - </a:t>
            </a:r>
            <a:r>
              <a:rPr lang="pt-PT" dirty="0" err="1" smtClean="0"/>
              <a:t>Logistics</a:t>
            </a:r>
            <a:endParaRPr lang="pt-PT" dirty="0" smtClean="0"/>
          </a:p>
          <a:p>
            <a:r>
              <a:rPr lang="pt-PT" dirty="0" smtClean="0"/>
              <a:t>IEM - </a:t>
            </a:r>
            <a:r>
              <a:rPr lang="pt-PT" dirty="0" err="1" smtClean="0"/>
              <a:t>Maintenance</a:t>
            </a:r>
            <a:endParaRPr lang="pt-PT" dirty="0" smtClean="0"/>
          </a:p>
          <a:p>
            <a:r>
              <a:rPr lang="pt-PT" dirty="0" smtClean="0"/>
              <a:t>IEM - Project Management</a:t>
            </a:r>
          </a:p>
          <a:p>
            <a:r>
              <a:rPr lang="pt-PT" dirty="0" smtClean="0"/>
              <a:t>IEM - </a:t>
            </a:r>
            <a:r>
              <a:rPr lang="pt-PT" dirty="0" err="1" smtClean="0"/>
              <a:t>Sustainability</a:t>
            </a:r>
            <a:endParaRPr lang="pt-PT" dirty="0" smtClean="0"/>
          </a:p>
          <a:p>
            <a:r>
              <a:rPr lang="pt-PT" dirty="0" smtClean="0"/>
              <a:t>IEM - </a:t>
            </a:r>
            <a:r>
              <a:rPr lang="pt-PT" dirty="0" err="1" smtClean="0"/>
              <a:t>Product</a:t>
            </a:r>
            <a:r>
              <a:rPr lang="pt-PT" dirty="0" smtClean="0"/>
              <a:t> Design</a:t>
            </a:r>
          </a:p>
          <a:p>
            <a:r>
              <a:rPr lang="pt-PT" dirty="0" smtClean="0"/>
              <a:t>IEM - </a:t>
            </a:r>
            <a:r>
              <a:rPr lang="pt-PT" dirty="0" err="1" smtClean="0"/>
              <a:t>Simulation</a:t>
            </a:r>
            <a:endParaRPr lang="pt-PT" dirty="0"/>
          </a:p>
        </p:txBody>
      </p:sp>
      <p:sp>
        <p:nvSpPr>
          <p:cNvPr id="3" name="Slide Number Placeholder 2"/>
          <p:cNvSpPr>
            <a:spLocks noGrp="1"/>
          </p:cNvSpPr>
          <p:nvPr>
            <p:ph type="sldNum" sz="quarter" idx="12"/>
          </p:nvPr>
        </p:nvSpPr>
        <p:spPr/>
        <p:txBody>
          <a:bodyPr/>
          <a:lstStyle/>
          <a:p>
            <a:fld id="{872AC9A5-4015-4718-912D-FD60D3360F08}" type="slidenum">
              <a:rPr lang="pt-PT" smtClean="0"/>
              <a:pPr/>
              <a:t>10</a:t>
            </a:fld>
            <a:endParaRPr lang="pt-PT"/>
          </a:p>
        </p:txBody>
      </p:sp>
    </p:spTree>
    <p:extLst>
      <p:ext uri="{BB962C8B-B14F-4D97-AF65-F5344CB8AC3E}">
        <p14:creationId xmlns:p14="http://schemas.microsoft.com/office/powerpoint/2010/main" val="1043116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sz="4000" dirty="0" smtClean="0"/>
              <a:t>Competências</a:t>
            </a:r>
            <a:br>
              <a:rPr lang="pt-PT" sz="4000" dirty="0" smtClean="0"/>
            </a:br>
            <a:r>
              <a:rPr lang="pt-PT" sz="2400" dirty="0" smtClean="0"/>
              <a:t>[</a:t>
            </a:r>
            <a:r>
              <a:rPr lang="pt-PT" sz="2400" dirty="0"/>
              <a:t>Análise de Ofertas de Emprego </a:t>
            </a:r>
            <a:r>
              <a:rPr lang="pt-PT" sz="2400" dirty="0" smtClean="0"/>
              <a:t>para Engenharia de Produção</a:t>
            </a:r>
            <a:r>
              <a:rPr lang="pt-PT" sz="2400" dirty="0"/>
              <a:t>] </a:t>
            </a:r>
          </a:p>
        </p:txBody>
      </p:sp>
      <p:sp>
        <p:nvSpPr>
          <p:cNvPr id="9" name="Date Placeholder 8"/>
          <p:cNvSpPr>
            <a:spLocks noGrp="1"/>
          </p:cNvSpPr>
          <p:nvPr>
            <p:ph type="dt" sz="half" idx="10"/>
          </p:nvPr>
        </p:nvSpPr>
        <p:spPr/>
        <p:txBody>
          <a:bodyPr/>
          <a:lstStyle/>
          <a:p>
            <a:r>
              <a:rPr lang="pt-PT" smtClean="0"/>
              <a:t>2012/05/16</a:t>
            </a:r>
            <a:endParaRPr lang="pt-PT"/>
          </a:p>
        </p:txBody>
      </p:sp>
      <p:sp>
        <p:nvSpPr>
          <p:cNvPr id="10" name="Footer Placeholder 9"/>
          <p:cNvSpPr>
            <a:spLocks noGrp="1"/>
          </p:cNvSpPr>
          <p:nvPr>
            <p:ph type="ftr" sz="quarter" idx="11"/>
          </p:nvPr>
        </p:nvSpPr>
        <p:spPr/>
        <p:txBody>
          <a:bodyPr/>
          <a:lstStyle/>
          <a:p>
            <a:r>
              <a:rPr lang="pt-PT" smtClean="0"/>
              <a:t>APRENDIZAGEM BASEADA EM PROJECTOS : Rui M. Lima</a:t>
            </a:r>
            <a:endParaRPr lang="pt-PT"/>
          </a:p>
        </p:txBody>
      </p:sp>
      <p:graphicFrame>
        <p:nvGraphicFramePr>
          <p:cNvPr id="12" name="Chart 11"/>
          <p:cNvGraphicFramePr>
            <a:graphicFrameLocks noGrp="1"/>
          </p:cNvGraphicFramePr>
          <p:nvPr>
            <p:extLst>
              <p:ext uri="{D42A27DB-BD31-4B8C-83A1-F6EECF244321}">
                <p14:modId xmlns:p14="http://schemas.microsoft.com/office/powerpoint/2010/main" val="819676834"/>
              </p:ext>
            </p:extLst>
          </p:nvPr>
        </p:nvGraphicFramePr>
        <p:xfrm>
          <a:off x="1" y="1403775"/>
          <a:ext cx="9143999" cy="5187141"/>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872AC9A5-4015-4718-912D-FD60D3360F08}" type="slidenum">
              <a:rPr lang="pt-PT" smtClean="0"/>
              <a:pPr/>
              <a:t>11</a:t>
            </a:fld>
            <a:endParaRPr lang="pt-PT"/>
          </a:p>
        </p:txBody>
      </p:sp>
    </p:spTree>
    <p:extLst>
      <p:ext uri="{BB962C8B-B14F-4D97-AF65-F5344CB8AC3E}">
        <p14:creationId xmlns:p14="http://schemas.microsoft.com/office/powerpoint/2010/main" val="1819297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02" name="Rectangle 14"/>
          <p:cNvSpPr>
            <a:spLocks noGrp="1" noChangeArrowheads="1"/>
          </p:cNvSpPr>
          <p:nvPr>
            <p:ph type="title"/>
          </p:nvPr>
        </p:nvSpPr>
        <p:spPr/>
        <p:txBody>
          <a:bodyPr/>
          <a:lstStyle/>
          <a:p>
            <a:r>
              <a:rPr lang="pt-PT" smtClean="0"/>
              <a:t>Project Based Learning - PBL</a:t>
            </a:r>
            <a:endParaRPr lang="en-US" dirty="0"/>
          </a:p>
        </p:txBody>
      </p:sp>
      <p:sp>
        <p:nvSpPr>
          <p:cNvPr id="9" name="Text Placeholder 8"/>
          <p:cNvSpPr>
            <a:spLocks noGrp="1"/>
          </p:cNvSpPr>
          <p:nvPr>
            <p:ph type="body" idx="1"/>
          </p:nvPr>
        </p:nvSpPr>
        <p:spPr/>
        <p:txBody>
          <a:bodyPr/>
          <a:lstStyle/>
          <a:p>
            <a:endParaRPr lang="pt-PT"/>
          </a:p>
        </p:txBody>
      </p:sp>
      <p:sp>
        <p:nvSpPr>
          <p:cNvPr id="2" name="Date Placeholder 1"/>
          <p:cNvSpPr>
            <a:spLocks noGrp="1"/>
          </p:cNvSpPr>
          <p:nvPr>
            <p:ph type="dt" sz="half" idx="10"/>
          </p:nvPr>
        </p:nvSpPr>
        <p:spPr/>
        <p:txBody>
          <a:bodyPr/>
          <a:lstStyle/>
          <a:p>
            <a:r>
              <a:rPr lang="pt-PT" smtClean="0"/>
              <a:t>2012/05/16</a:t>
            </a:r>
            <a:endParaRPr lang="pt-PT"/>
          </a:p>
        </p:txBody>
      </p:sp>
      <p:sp>
        <p:nvSpPr>
          <p:cNvPr id="3" name="Footer Placeholder 2"/>
          <p:cNvSpPr>
            <a:spLocks noGrp="1"/>
          </p:cNvSpPr>
          <p:nvPr>
            <p:ph type="ftr" sz="quarter" idx="11"/>
          </p:nvPr>
        </p:nvSpPr>
        <p:spPr/>
        <p:txBody>
          <a:bodyPr/>
          <a:lstStyle/>
          <a:p>
            <a:r>
              <a:rPr lang="pt-PT" smtClean="0"/>
              <a:t>APRENDIZAGEM BASEADA EM PROJECTOS : Rui M. Lima</a:t>
            </a:r>
            <a:endParaRPr lang="pt-PT"/>
          </a:p>
        </p:txBody>
      </p:sp>
      <p:sp>
        <p:nvSpPr>
          <p:cNvPr id="7" name="Rectangle 6"/>
          <p:cNvSpPr/>
          <p:nvPr/>
        </p:nvSpPr>
        <p:spPr>
          <a:xfrm>
            <a:off x="6102170" y="6264315"/>
            <a:ext cx="2880320" cy="2761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t-PT" sz="1100" dirty="0" smtClean="0"/>
              <a:t>Rui M. Lima &amp; </a:t>
            </a:r>
            <a:r>
              <a:rPr lang="pt-PT" sz="1100" dirty="0" err="1" smtClean="0"/>
              <a:t>Natascha</a:t>
            </a:r>
            <a:r>
              <a:rPr lang="pt-PT" sz="1100" dirty="0" smtClean="0"/>
              <a:t> </a:t>
            </a:r>
            <a:r>
              <a:rPr lang="pt-PT" sz="1100" dirty="0" err="1" smtClean="0"/>
              <a:t>van-Hattum</a:t>
            </a:r>
            <a:r>
              <a:rPr lang="pt-PT" sz="1100" dirty="0" smtClean="0"/>
              <a:t> </a:t>
            </a:r>
            <a:r>
              <a:rPr lang="pt-PT" sz="1100" dirty="0" err="1" smtClean="0"/>
              <a:t>Janssen</a:t>
            </a:r>
            <a:endParaRPr lang="pt-PT" sz="1100" dirty="0" smtClean="0"/>
          </a:p>
        </p:txBody>
      </p:sp>
      <p:sp>
        <p:nvSpPr>
          <p:cNvPr id="4" name="TextBox 3"/>
          <p:cNvSpPr txBox="1"/>
          <p:nvPr/>
        </p:nvSpPr>
        <p:spPr>
          <a:xfrm>
            <a:off x="116505" y="2933945"/>
            <a:ext cx="8865985" cy="1815882"/>
          </a:xfrm>
          <a:prstGeom prst="rect">
            <a:avLst/>
          </a:prstGeom>
          <a:solidFill>
            <a:schemeClr val="bg2">
              <a:lumMod val="10000"/>
              <a:lumOff val="90000"/>
            </a:schemeClr>
          </a:solidFill>
        </p:spPr>
        <p:txBody>
          <a:bodyPr wrap="square" rtlCol="0">
            <a:spAutoFit/>
          </a:bodyPr>
          <a:lstStyle/>
          <a:p>
            <a:r>
              <a:rPr lang="pt-PT" sz="2800" i="1" dirty="0">
                <a:solidFill>
                  <a:schemeClr val="accent1">
                    <a:lumMod val="50000"/>
                  </a:schemeClr>
                </a:solidFill>
                <a:effectLst>
                  <a:outerShdw blurRad="38100" dist="38100" dir="2700000" algn="tl">
                    <a:srgbClr val="000000">
                      <a:alpha val="43137"/>
                    </a:srgbClr>
                  </a:outerShdw>
                </a:effectLst>
              </a:rPr>
              <a:t>Transição de um sistema de ensino baseado na ideia da transmissão de conhecimentos para um sistema baseado no desenvolvimento de competências…</a:t>
            </a:r>
          </a:p>
          <a:p>
            <a:endParaRPr lang="pt-PT" sz="2800" dirty="0"/>
          </a:p>
        </p:txBody>
      </p:sp>
      <p:sp>
        <p:nvSpPr>
          <p:cNvPr id="5" name="Slide Number Placeholder 4"/>
          <p:cNvSpPr>
            <a:spLocks noGrp="1"/>
          </p:cNvSpPr>
          <p:nvPr>
            <p:ph type="sldNum" sz="quarter" idx="12"/>
          </p:nvPr>
        </p:nvSpPr>
        <p:spPr/>
        <p:txBody>
          <a:bodyPr/>
          <a:lstStyle/>
          <a:p>
            <a:fld id="{6C7AAAE4-F7B8-4DC3-A439-C842A0D30E61}" type="slidenum">
              <a:rPr lang="pt-PT" smtClean="0"/>
              <a:pPr/>
              <a:t>12</a:t>
            </a:fld>
            <a:endParaRPr lang="pt-PT"/>
          </a:p>
        </p:txBody>
      </p:sp>
    </p:spTree>
    <p:extLst>
      <p:ext uri="{BB962C8B-B14F-4D97-AF65-F5344CB8AC3E}">
        <p14:creationId xmlns:p14="http://schemas.microsoft.com/office/powerpoint/2010/main" val="141219521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PBL - características</a:t>
            </a:r>
            <a:endParaRPr lang="pt-PT" dirty="0"/>
          </a:p>
        </p:txBody>
      </p:sp>
      <p:sp>
        <p:nvSpPr>
          <p:cNvPr id="19" name="Date Placeholder 18"/>
          <p:cNvSpPr>
            <a:spLocks noGrp="1"/>
          </p:cNvSpPr>
          <p:nvPr>
            <p:ph type="dt" sz="half" idx="10"/>
          </p:nvPr>
        </p:nvSpPr>
        <p:spPr/>
        <p:txBody>
          <a:bodyPr/>
          <a:lstStyle/>
          <a:p>
            <a:r>
              <a:rPr lang="pt-PT" smtClean="0"/>
              <a:t>2012/05/16</a:t>
            </a:r>
            <a:endParaRPr lang="pt-PT"/>
          </a:p>
        </p:txBody>
      </p:sp>
      <p:sp>
        <p:nvSpPr>
          <p:cNvPr id="20" name="Footer Placeholder 19"/>
          <p:cNvSpPr>
            <a:spLocks noGrp="1"/>
          </p:cNvSpPr>
          <p:nvPr>
            <p:ph type="ftr" sz="quarter" idx="11"/>
          </p:nvPr>
        </p:nvSpPr>
        <p:spPr/>
        <p:txBody>
          <a:bodyPr/>
          <a:lstStyle/>
          <a:p>
            <a:r>
              <a:rPr lang="pt-PT" smtClean="0"/>
              <a:t>APRENDIZAGEM BASEADA EM PROJECTOS : Rui M. Lima</a:t>
            </a:r>
            <a:endParaRPr lang="pt-PT"/>
          </a:p>
        </p:txBody>
      </p:sp>
      <p:graphicFrame>
        <p:nvGraphicFramePr>
          <p:cNvPr id="10" name="Content Placeholder 9"/>
          <p:cNvGraphicFramePr>
            <a:graphicFrameLocks noGrp="1"/>
          </p:cNvGraphicFramePr>
          <p:nvPr>
            <p:ph sz="half" idx="4294967295"/>
            <p:extLst>
              <p:ext uri="{D42A27DB-BD31-4B8C-83A1-F6EECF244321}">
                <p14:modId xmlns:p14="http://schemas.microsoft.com/office/powerpoint/2010/main" val="992746064"/>
              </p:ext>
            </p:extLst>
          </p:nvPr>
        </p:nvGraphicFramePr>
        <p:xfrm>
          <a:off x="161511" y="1562100"/>
          <a:ext cx="8982490" cy="5017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ounded Rectangle 10"/>
          <p:cNvSpPr/>
          <p:nvPr/>
        </p:nvSpPr>
        <p:spPr>
          <a:xfrm>
            <a:off x="1659593" y="3383995"/>
            <a:ext cx="5895655" cy="675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pt-PT" b="1" dirty="0" smtClean="0">
                <a:solidFill>
                  <a:schemeClr val="bg1">
                    <a:lumMod val="95000"/>
                  </a:schemeClr>
                </a:solidFill>
              </a:rPr>
              <a:t>PROJETO</a:t>
            </a:r>
            <a:endParaRPr lang="pt-PT" b="1" dirty="0">
              <a:solidFill>
                <a:schemeClr val="bg1">
                  <a:lumMod val="95000"/>
                </a:schemeClr>
              </a:solidFill>
            </a:endParaRPr>
          </a:p>
        </p:txBody>
      </p:sp>
      <p:sp>
        <p:nvSpPr>
          <p:cNvPr id="6" name="Rounded Rectangle 5"/>
          <p:cNvSpPr/>
          <p:nvPr/>
        </p:nvSpPr>
        <p:spPr>
          <a:xfrm>
            <a:off x="1651234" y="3375238"/>
            <a:ext cx="5895655" cy="675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pt-PT" sz="1800" dirty="0">
                <a:solidFill>
                  <a:schemeClr val="bg1">
                    <a:lumMod val="95000"/>
                  </a:schemeClr>
                </a:solidFill>
              </a:rPr>
              <a:t>Iniciativa realizada </a:t>
            </a:r>
            <a:r>
              <a:rPr lang="pt-PT" sz="1800" b="1" dirty="0">
                <a:solidFill>
                  <a:schemeClr val="bg1">
                    <a:lumMod val="95000"/>
                  </a:schemeClr>
                </a:solidFill>
              </a:rPr>
              <a:t>uma única vez</a:t>
            </a:r>
            <a:r>
              <a:rPr lang="pt-PT" sz="1800" dirty="0">
                <a:solidFill>
                  <a:schemeClr val="bg1">
                    <a:lumMod val="95000"/>
                  </a:schemeClr>
                </a:solidFill>
              </a:rPr>
              <a:t>, num </a:t>
            </a:r>
            <a:r>
              <a:rPr lang="pt-PT" sz="1800" b="1" dirty="0">
                <a:solidFill>
                  <a:schemeClr val="bg1">
                    <a:lumMod val="95000"/>
                  </a:schemeClr>
                </a:solidFill>
              </a:rPr>
              <a:t>tempo limitado</a:t>
            </a:r>
            <a:r>
              <a:rPr lang="pt-PT" sz="1800" dirty="0">
                <a:solidFill>
                  <a:schemeClr val="bg1">
                    <a:lumMod val="95000"/>
                  </a:schemeClr>
                </a:solidFill>
              </a:rPr>
              <a:t>, para entregar um determinado </a:t>
            </a:r>
            <a:r>
              <a:rPr lang="pt-PT" sz="1800" b="1" dirty="0">
                <a:solidFill>
                  <a:schemeClr val="bg1">
                    <a:lumMod val="95000"/>
                  </a:schemeClr>
                </a:solidFill>
              </a:rPr>
              <a:t>resultado</a:t>
            </a:r>
            <a:r>
              <a:rPr lang="pt-PT" sz="1800" dirty="0">
                <a:solidFill>
                  <a:schemeClr val="bg1">
                    <a:lumMod val="95000"/>
                  </a:schemeClr>
                </a:solidFill>
              </a:rPr>
              <a:t>, produto ou </a:t>
            </a:r>
            <a:r>
              <a:rPr lang="pt-PT" sz="1800" dirty="0" smtClean="0">
                <a:solidFill>
                  <a:schemeClr val="bg1">
                    <a:lumMod val="95000"/>
                  </a:schemeClr>
                </a:solidFill>
              </a:rPr>
              <a:t>serviço</a:t>
            </a:r>
            <a:endParaRPr lang="pt-PT" sz="1800" dirty="0">
              <a:solidFill>
                <a:schemeClr val="bg1">
                  <a:lumMod val="95000"/>
                </a:schemeClr>
              </a:solidFill>
            </a:endParaRPr>
          </a:p>
        </p:txBody>
      </p:sp>
      <p:sp>
        <p:nvSpPr>
          <p:cNvPr id="3" name="Slide Number Placeholder 2"/>
          <p:cNvSpPr>
            <a:spLocks noGrp="1"/>
          </p:cNvSpPr>
          <p:nvPr>
            <p:ph type="sldNum" sz="quarter" idx="12"/>
          </p:nvPr>
        </p:nvSpPr>
        <p:spPr/>
        <p:txBody>
          <a:bodyPr/>
          <a:lstStyle/>
          <a:p>
            <a:fld id="{6738522D-C9ED-425B-8E6C-19683DB6B928}" type="slidenum">
              <a:rPr lang="pt-PT" smtClean="0"/>
              <a:pPr/>
              <a:t>13</a:t>
            </a:fld>
            <a:endParaRPr lang="pt-PT"/>
          </a:p>
        </p:txBody>
      </p:sp>
    </p:spTree>
    <p:extLst>
      <p:ext uri="{BB962C8B-B14F-4D97-AF65-F5344CB8AC3E}">
        <p14:creationId xmlns:p14="http://schemas.microsoft.com/office/powerpoint/2010/main" val="62539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02" name="Rectangle 14"/>
          <p:cNvSpPr>
            <a:spLocks noGrp="1" noChangeArrowheads="1"/>
          </p:cNvSpPr>
          <p:nvPr>
            <p:ph type="title"/>
          </p:nvPr>
        </p:nvSpPr>
        <p:spPr/>
        <p:txBody>
          <a:bodyPr>
            <a:noAutofit/>
          </a:bodyPr>
          <a:lstStyle/>
          <a:p>
            <a:r>
              <a:rPr lang="pt-PT" sz="3600" dirty="0"/>
              <a:t>PBL </a:t>
            </a:r>
            <a:r>
              <a:rPr lang="pt-PT" sz="3600" dirty="0" smtClean="0"/>
              <a:t>- </a:t>
            </a:r>
            <a:r>
              <a:rPr lang="pt-PT" sz="3600" dirty="0"/>
              <a:t>Modelo Aalborg </a:t>
            </a:r>
            <a:r>
              <a:rPr lang="pt-PT" sz="3600" dirty="0" smtClean="0"/>
              <a:t>- </a:t>
            </a:r>
            <a:r>
              <a:rPr lang="pt-PT" sz="3600" dirty="0"/>
              <a:t>Princípios </a:t>
            </a:r>
            <a:r>
              <a:rPr lang="pt-PT" sz="3600" dirty="0" smtClean="0"/>
              <a:t>Gerais</a:t>
            </a:r>
            <a:endParaRPr lang="pt-PT" sz="3600" dirty="0"/>
          </a:p>
        </p:txBody>
      </p:sp>
      <p:sp>
        <p:nvSpPr>
          <p:cNvPr id="89103" name="Rectangle 15"/>
          <p:cNvSpPr>
            <a:spLocks noGrp="1" noChangeArrowheads="1"/>
          </p:cNvSpPr>
          <p:nvPr>
            <p:ph type="body" idx="1"/>
          </p:nvPr>
        </p:nvSpPr>
        <p:spPr/>
        <p:txBody>
          <a:bodyPr>
            <a:normAutofit fontScale="92500" lnSpcReduction="10000"/>
          </a:bodyPr>
          <a:lstStyle/>
          <a:p>
            <a:r>
              <a:rPr lang="pt-PT" dirty="0"/>
              <a:t>Modelo de Aalborg </a:t>
            </a:r>
            <a:r>
              <a:rPr lang="pt-PT" dirty="0" smtClean="0"/>
              <a:t>- </a:t>
            </a:r>
            <a:r>
              <a:rPr lang="pt-PT" dirty="0"/>
              <a:t>9 princípios base - http://www.en.aau.dk</a:t>
            </a:r>
            <a:r>
              <a:rPr lang="pt-PT" dirty="0" smtClean="0"/>
              <a:t>/ </a:t>
            </a:r>
          </a:p>
          <a:p>
            <a:r>
              <a:rPr lang="en-US" sz="1500" dirty="0" smtClean="0"/>
              <a:t>Scott Barge (2010). Principles of Problem and Project Based Learning: The Aalborg PBL Model. Aalborg University internal publication.</a:t>
            </a:r>
            <a:endParaRPr lang="en-US" sz="1500" dirty="0"/>
          </a:p>
        </p:txBody>
      </p:sp>
      <p:sp>
        <p:nvSpPr>
          <p:cNvPr id="2" name="Date Placeholder 1"/>
          <p:cNvSpPr>
            <a:spLocks noGrp="1"/>
          </p:cNvSpPr>
          <p:nvPr>
            <p:ph type="dt" sz="half" idx="10"/>
          </p:nvPr>
        </p:nvSpPr>
        <p:spPr/>
        <p:txBody>
          <a:bodyPr/>
          <a:lstStyle/>
          <a:p>
            <a:r>
              <a:rPr lang="pt-PT" smtClean="0"/>
              <a:t>2012/05/16</a:t>
            </a:r>
            <a:endParaRPr lang="pt-PT"/>
          </a:p>
        </p:txBody>
      </p:sp>
      <p:sp>
        <p:nvSpPr>
          <p:cNvPr id="3" name="Footer Placeholder 2"/>
          <p:cNvSpPr>
            <a:spLocks noGrp="1"/>
          </p:cNvSpPr>
          <p:nvPr>
            <p:ph type="ftr" sz="quarter" idx="11"/>
          </p:nvPr>
        </p:nvSpPr>
        <p:spPr/>
        <p:txBody>
          <a:bodyPr/>
          <a:lstStyle/>
          <a:p>
            <a:r>
              <a:rPr lang="pt-PT" smtClean="0"/>
              <a:t>APRENDIZAGEM BASEADA EM PROJECTOS : Rui M. Lima</a:t>
            </a:r>
            <a:endParaRPr lang="pt-PT"/>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51520" y="2753925"/>
            <a:ext cx="1496838" cy="1297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6102170" y="6264315"/>
            <a:ext cx="2880320" cy="2761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t-PT" sz="1100" dirty="0" smtClean="0"/>
              <a:t>Rui M. Lima &amp; Diana Mesquita</a:t>
            </a:r>
          </a:p>
        </p:txBody>
      </p:sp>
      <p:sp>
        <p:nvSpPr>
          <p:cNvPr id="4" name="Slide Number Placeholder 3"/>
          <p:cNvSpPr>
            <a:spLocks noGrp="1"/>
          </p:cNvSpPr>
          <p:nvPr>
            <p:ph type="sldNum" sz="quarter" idx="12"/>
          </p:nvPr>
        </p:nvSpPr>
        <p:spPr/>
        <p:txBody>
          <a:bodyPr/>
          <a:lstStyle/>
          <a:p>
            <a:fld id="{6C7AAAE4-F7B8-4DC3-A439-C842A0D30E61}" type="slidenum">
              <a:rPr lang="pt-PT" smtClean="0"/>
              <a:pPr/>
              <a:t>14</a:t>
            </a:fld>
            <a:endParaRPr lang="pt-PT"/>
          </a:p>
        </p:txBody>
      </p:sp>
    </p:spTree>
    <p:extLst>
      <p:ext uri="{BB962C8B-B14F-4D97-AF65-F5344CB8AC3E}">
        <p14:creationId xmlns:p14="http://schemas.microsoft.com/office/powerpoint/2010/main" val="278666713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p:spPr>
        <p:txBody>
          <a:bodyPr>
            <a:normAutofit/>
          </a:bodyPr>
          <a:lstStyle/>
          <a:p>
            <a:r>
              <a:rPr lang="pt-PT" dirty="0"/>
              <a:t>PBL Aalborg </a:t>
            </a:r>
            <a:r>
              <a:rPr lang="pt-PT" dirty="0" smtClean="0"/>
              <a:t>– Contexto</a:t>
            </a:r>
            <a:endParaRPr lang="pt-PT" b="1" dirty="0"/>
          </a:p>
        </p:txBody>
      </p:sp>
      <p:sp>
        <p:nvSpPr>
          <p:cNvPr id="5123" name="Rectangle 3"/>
          <p:cNvSpPr>
            <a:spLocks noGrp="1" noChangeArrowheads="1"/>
          </p:cNvSpPr>
          <p:nvPr>
            <p:ph type="body" idx="1"/>
          </p:nvPr>
        </p:nvSpPr>
        <p:spPr>
          <a:noFill/>
          <a:ln/>
        </p:spPr>
        <p:txBody>
          <a:bodyPr/>
          <a:lstStyle/>
          <a:p>
            <a:r>
              <a:rPr lang="pt-PT" sz="2800" dirty="0" err="1"/>
              <a:t>Problem</a:t>
            </a:r>
            <a:r>
              <a:rPr lang="pt-PT" sz="2800" dirty="0"/>
              <a:t> </a:t>
            </a:r>
            <a:r>
              <a:rPr lang="pt-PT" sz="2800" dirty="0" err="1"/>
              <a:t>and</a:t>
            </a:r>
            <a:r>
              <a:rPr lang="pt-PT" sz="2800" dirty="0"/>
              <a:t> Project </a:t>
            </a:r>
            <a:r>
              <a:rPr lang="pt-PT" sz="2800" dirty="0" err="1"/>
              <a:t>Based</a:t>
            </a:r>
            <a:r>
              <a:rPr lang="pt-PT" sz="2800" dirty="0"/>
              <a:t> </a:t>
            </a:r>
            <a:r>
              <a:rPr lang="pt-PT" sz="2800" dirty="0" err="1"/>
              <a:t>Learning</a:t>
            </a:r>
            <a:r>
              <a:rPr lang="pt-PT" sz="2800" dirty="0"/>
              <a:t> </a:t>
            </a:r>
          </a:p>
          <a:p>
            <a:r>
              <a:rPr lang="pt-PT" sz="2800" dirty="0" smtClean="0"/>
              <a:t>1974 </a:t>
            </a:r>
            <a:r>
              <a:rPr lang="pt-PT" sz="2800" dirty="0"/>
              <a:t>- abordagem alternativa à Educação</a:t>
            </a:r>
          </a:p>
          <a:p>
            <a:endParaRPr lang="pt-PT" sz="2800" dirty="0"/>
          </a:p>
          <a:p>
            <a:r>
              <a:rPr lang="pt-PT" sz="2800" dirty="0" smtClean="0"/>
              <a:t>Motivação</a:t>
            </a:r>
          </a:p>
          <a:p>
            <a:pPr lvl="1"/>
            <a:r>
              <a:rPr lang="pt-PT" sz="2400" dirty="0" smtClean="0"/>
              <a:t>atribuir </a:t>
            </a:r>
            <a:r>
              <a:rPr lang="pt-PT" sz="2400" dirty="0"/>
              <a:t>aos alunos um papel </a:t>
            </a:r>
            <a:r>
              <a:rPr lang="pt-PT" sz="2400" dirty="0" smtClean="0"/>
              <a:t>ativo </a:t>
            </a:r>
            <a:r>
              <a:rPr lang="pt-PT" sz="2400" dirty="0"/>
              <a:t>no processo de aquisição e construção do </a:t>
            </a:r>
            <a:r>
              <a:rPr lang="pt-PT" sz="2400" dirty="0" smtClean="0"/>
              <a:t>conhecimento</a:t>
            </a:r>
          </a:p>
          <a:p>
            <a:pPr lvl="1"/>
            <a:r>
              <a:rPr lang="pt-PT" sz="2400" dirty="0" smtClean="0"/>
              <a:t>procurando </a:t>
            </a:r>
            <a:r>
              <a:rPr lang="pt-PT" sz="2400" dirty="0"/>
              <a:t>um maior compromisso e comprometimento com o próprio processo de aprendizagem </a:t>
            </a:r>
            <a:r>
              <a:rPr lang="pt-PT" sz="2400" dirty="0" smtClean="0"/>
              <a:t>. </a:t>
            </a:r>
            <a:endParaRPr lang="pt-PT" sz="2400" dirty="0"/>
          </a:p>
          <a:p>
            <a:endParaRPr lang="pt-PT" sz="2800" dirty="0" smtClean="0"/>
          </a:p>
          <a:p>
            <a:r>
              <a:rPr lang="pt-PT" sz="2800" dirty="0" smtClean="0"/>
              <a:t>Modelo </a:t>
            </a:r>
            <a:r>
              <a:rPr lang="pt-PT" sz="2800" dirty="0"/>
              <a:t>de Aalborg </a:t>
            </a:r>
            <a:r>
              <a:rPr lang="pt-PT" sz="2800" dirty="0" smtClean="0"/>
              <a:t>- </a:t>
            </a:r>
            <a:r>
              <a:rPr lang="pt-PT" sz="2800" dirty="0"/>
              <a:t>9 princípios </a:t>
            </a:r>
            <a:r>
              <a:rPr lang="pt-PT" sz="2800" dirty="0" smtClean="0"/>
              <a:t>base.</a:t>
            </a:r>
            <a:endParaRPr lang="pt-PT" sz="2800" dirty="0"/>
          </a:p>
        </p:txBody>
      </p:sp>
      <p:sp>
        <p:nvSpPr>
          <p:cNvPr id="2" name="Date Placeholder 1"/>
          <p:cNvSpPr>
            <a:spLocks noGrp="1"/>
          </p:cNvSpPr>
          <p:nvPr>
            <p:ph type="dt" sz="half" idx="10"/>
          </p:nvPr>
        </p:nvSpPr>
        <p:spPr/>
        <p:txBody>
          <a:bodyPr/>
          <a:lstStyle/>
          <a:p>
            <a:r>
              <a:rPr lang="pt-PT" smtClean="0"/>
              <a:t>2012/05/16</a:t>
            </a:r>
            <a:endParaRPr lang="pt-PT"/>
          </a:p>
        </p:txBody>
      </p:sp>
      <p:sp>
        <p:nvSpPr>
          <p:cNvPr id="3" name="Footer Placeholder 2"/>
          <p:cNvSpPr>
            <a:spLocks noGrp="1"/>
          </p:cNvSpPr>
          <p:nvPr>
            <p:ph type="ftr" sz="quarter" idx="11"/>
          </p:nvPr>
        </p:nvSpPr>
        <p:spPr/>
        <p:txBody>
          <a:bodyPr/>
          <a:lstStyle/>
          <a:p>
            <a:r>
              <a:rPr lang="pt-PT" smtClean="0"/>
              <a:t>APRENDIZAGEM BASEADA EM PROJECTOS : Rui M. Lima</a:t>
            </a:r>
            <a:endParaRPr lang="pt-PT"/>
          </a:p>
        </p:txBody>
      </p:sp>
      <p:sp>
        <p:nvSpPr>
          <p:cNvPr id="4" name="Slide Number Placeholder 3"/>
          <p:cNvSpPr>
            <a:spLocks noGrp="1"/>
          </p:cNvSpPr>
          <p:nvPr>
            <p:ph type="sldNum" sz="quarter" idx="12"/>
          </p:nvPr>
        </p:nvSpPr>
        <p:spPr/>
        <p:txBody>
          <a:bodyPr/>
          <a:lstStyle/>
          <a:p>
            <a:fld id="{872AC9A5-4015-4718-912D-FD60D3360F08}" type="slidenum">
              <a:rPr lang="pt-PT" smtClean="0"/>
              <a:pPr/>
              <a:t>15</a:t>
            </a:fld>
            <a:endParaRPr lang="pt-PT"/>
          </a:p>
        </p:txBody>
      </p:sp>
    </p:spTree>
    <p:extLst>
      <p:ext uri="{BB962C8B-B14F-4D97-AF65-F5344CB8AC3E}">
        <p14:creationId xmlns:p14="http://schemas.microsoft.com/office/powerpoint/2010/main" val="4458775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p:txBody>
          <a:bodyPr/>
          <a:lstStyle/>
          <a:p>
            <a:r>
              <a:rPr lang="pt-PT" dirty="0" smtClean="0"/>
              <a:t>PBL Aalborg - Princípios</a:t>
            </a:r>
            <a:endParaRPr lang="pt-PT" dirty="0"/>
          </a:p>
        </p:txBody>
      </p:sp>
      <p:sp>
        <p:nvSpPr>
          <p:cNvPr id="15363" name="Rectangle 1027"/>
          <p:cNvSpPr>
            <a:spLocks noGrp="1" noChangeArrowheads="1"/>
          </p:cNvSpPr>
          <p:nvPr>
            <p:ph type="body" idx="1"/>
          </p:nvPr>
        </p:nvSpPr>
        <p:spPr>
          <a:xfrm>
            <a:off x="0" y="1448780"/>
            <a:ext cx="9144000" cy="5085565"/>
          </a:xfrm>
        </p:spPr>
        <p:txBody>
          <a:bodyPr>
            <a:noAutofit/>
          </a:bodyPr>
          <a:lstStyle/>
          <a:p>
            <a:pPr marL="576072" indent="-457200">
              <a:spcAft>
                <a:spcPts val="300"/>
              </a:spcAft>
              <a:buFont typeface="+mj-lt"/>
              <a:buAutoNum type="arabicPeriod"/>
            </a:pPr>
            <a:r>
              <a:rPr lang="pt-PT" sz="2200" dirty="0" smtClean="0"/>
              <a:t>Visão educacional - PBL articulado com objetivos da instituições</a:t>
            </a:r>
          </a:p>
          <a:p>
            <a:pPr marL="576072" indent="-457200">
              <a:spcAft>
                <a:spcPts val="300"/>
              </a:spcAft>
              <a:buFont typeface="+mj-lt"/>
              <a:buAutoNum type="arabicPeriod"/>
            </a:pPr>
            <a:r>
              <a:rPr lang="pt-PT" sz="2200" dirty="0" smtClean="0"/>
              <a:t>Currículo - abordagem pedagógica da instituição e do curso</a:t>
            </a:r>
          </a:p>
          <a:p>
            <a:pPr marL="576072" indent="-457200">
              <a:spcAft>
                <a:spcPts val="300"/>
              </a:spcAft>
              <a:buFont typeface="+mj-lt"/>
              <a:buAutoNum type="arabicPeriod"/>
            </a:pPr>
            <a:r>
              <a:rPr lang="pt-PT" sz="2200" dirty="0" smtClean="0"/>
              <a:t>Estudantes - devem entender o PBL para garantir o seu envolvimento e compromisso</a:t>
            </a:r>
          </a:p>
          <a:p>
            <a:pPr marL="576072" indent="-457200">
              <a:spcAft>
                <a:spcPts val="300"/>
              </a:spcAft>
              <a:buFont typeface="+mj-lt"/>
              <a:buAutoNum type="arabicPeriod"/>
            </a:pPr>
            <a:r>
              <a:rPr lang="pt-PT" sz="2200" dirty="0" smtClean="0"/>
              <a:t>Professores - alinhados com os princípios do PBL (Formação, atividades de desenvolvimento profissional, melhores práticas)</a:t>
            </a:r>
          </a:p>
          <a:p>
            <a:pPr marL="576072" indent="-457200">
              <a:spcAft>
                <a:spcPts val="300"/>
              </a:spcAft>
              <a:buFont typeface="+mj-lt"/>
              <a:buAutoNum type="arabicPeriod"/>
            </a:pPr>
            <a:r>
              <a:rPr lang="pt-PT" sz="2200" dirty="0" smtClean="0"/>
              <a:t>Avaliação da Aprendizagem - desempenho individual dos alunos centrado no processo colaborativo do projeto</a:t>
            </a:r>
          </a:p>
          <a:p>
            <a:pPr marL="576072" indent="-457200">
              <a:spcAft>
                <a:spcPts val="300"/>
              </a:spcAft>
              <a:buFont typeface="+mj-lt"/>
              <a:buAutoNum type="arabicPeriod"/>
            </a:pPr>
            <a:r>
              <a:rPr lang="pt-PT" sz="2200" dirty="0" smtClean="0"/>
              <a:t>Recursos - instituição garante recursos físicos, materiais e humanos</a:t>
            </a:r>
          </a:p>
          <a:p>
            <a:pPr marL="576072" indent="-457200">
              <a:spcAft>
                <a:spcPts val="300"/>
              </a:spcAft>
              <a:buFont typeface="+mj-lt"/>
              <a:buAutoNum type="arabicPeriod"/>
            </a:pPr>
            <a:r>
              <a:rPr lang="pt-PT" sz="2200" dirty="0" smtClean="0"/>
              <a:t>Gestão institucional - estrutura administrativa facilita a implementação</a:t>
            </a:r>
          </a:p>
          <a:p>
            <a:pPr marL="576072" indent="-457200">
              <a:spcAft>
                <a:spcPts val="300"/>
              </a:spcAft>
              <a:buFont typeface="+mj-lt"/>
              <a:buAutoNum type="arabicPeriod"/>
            </a:pPr>
            <a:r>
              <a:rPr lang="pt-PT" sz="2200" dirty="0" smtClean="0"/>
              <a:t>Relações externas - desenvolver e manter parcerias com agentes externos</a:t>
            </a:r>
          </a:p>
          <a:p>
            <a:pPr marL="576072" indent="-457200">
              <a:spcAft>
                <a:spcPts val="300"/>
              </a:spcAft>
              <a:buFont typeface="+mj-lt"/>
              <a:buAutoNum type="arabicPeriod"/>
            </a:pPr>
            <a:r>
              <a:rPr lang="pt-PT" sz="2200" dirty="0" smtClean="0"/>
              <a:t>Pesquisa - desenvolvimento de investigação em torno das questões relativas ao PBL</a:t>
            </a:r>
            <a:endParaRPr lang="pt-PT" sz="2200" dirty="0"/>
          </a:p>
        </p:txBody>
      </p:sp>
      <p:sp>
        <p:nvSpPr>
          <p:cNvPr id="6" name="Date Placeholder 5"/>
          <p:cNvSpPr>
            <a:spLocks noGrp="1"/>
          </p:cNvSpPr>
          <p:nvPr>
            <p:ph type="dt" sz="half" idx="10"/>
          </p:nvPr>
        </p:nvSpPr>
        <p:spPr/>
        <p:txBody>
          <a:bodyPr/>
          <a:lstStyle/>
          <a:p>
            <a:r>
              <a:rPr lang="pt-PT" smtClean="0"/>
              <a:t>2012/05/16</a:t>
            </a:r>
            <a:endParaRPr lang="pt-PT"/>
          </a:p>
        </p:txBody>
      </p:sp>
      <p:sp>
        <p:nvSpPr>
          <p:cNvPr id="7" name="Footer Placeholder 6"/>
          <p:cNvSpPr>
            <a:spLocks noGrp="1"/>
          </p:cNvSpPr>
          <p:nvPr>
            <p:ph type="ftr" sz="quarter" idx="11"/>
          </p:nvPr>
        </p:nvSpPr>
        <p:spPr/>
        <p:txBody>
          <a:bodyPr/>
          <a:lstStyle/>
          <a:p>
            <a:r>
              <a:rPr lang="pt-PT" smtClean="0"/>
              <a:t>APRENDIZAGEM BASEADA EM PROJECTOS : Rui M. Lima</a:t>
            </a:r>
            <a:endParaRPr lang="pt-PT"/>
          </a:p>
        </p:txBody>
      </p:sp>
      <p:sp>
        <p:nvSpPr>
          <p:cNvPr id="2" name="Slide Number Placeholder 1"/>
          <p:cNvSpPr>
            <a:spLocks noGrp="1"/>
          </p:cNvSpPr>
          <p:nvPr>
            <p:ph type="sldNum" sz="quarter" idx="12"/>
          </p:nvPr>
        </p:nvSpPr>
        <p:spPr/>
        <p:txBody>
          <a:bodyPr/>
          <a:lstStyle/>
          <a:p>
            <a:fld id="{872AC9A5-4015-4718-912D-FD60D3360F08}" type="slidenum">
              <a:rPr lang="pt-PT" smtClean="0"/>
              <a:pPr/>
              <a:t>16</a:t>
            </a:fld>
            <a:endParaRPr lang="pt-PT"/>
          </a:p>
        </p:txBody>
      </p:sp>
    </p:spTree>
    <p:extLst>
      <p:ext uri="{BB962C8B-B14F-4D97-AF65-F5344CB8AC3E}">
        <p14:creationId xmlns:p14="http://schemas.microsoft.com/office/powerpoint/2010/main" val="2417688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pt-PT"/>
              <a:t>Modelo de Disciplinas</a:t>
            </a:r>
          </a:p>
        </p:txBody>
      </p:sp>
      <p:sp>
        <p:nvSpPr>
          <p:cNvPr id="16387" name="Rectangle 3"/>
          <p:cNvSpPr>
            <a:spLocks noGrp="1" noChangeArrowheads="1"/>
          </p:cNvSpPr>
          <p:nvPr>
            <p:ph type="body" idx="1"/>
          </p:nvPr>
        </p:nvSpPr>
        <p:spPr/>
        <p:txBody>
          <a:bodyPr/>
          <a:lstStyle/>
          <a:p>
            <a:r>
              <a:rPr lang="pt-PT" dirty="0" smtClean="0"/>
              <a:t>Disciplinas (3)</a:t>
            </a:r>
            <a:endParaRPr lang="pt-PT" dirty="0"/>
          </a:p>
          <a:p>
            <a:pPr lvl="1"/>
            <a:r>
              <a:rPr lang="pt-PT" dirty="0"/>
              <a:t>Disciplinas de apoio ao </a:t>
            </a:r>
            <a:r>
              <a:rPr lang="pt-PT" dirty="0" smtClean="0"/>
              <a:t>projeto</a:t>
            </a:r>
            <a:endParaRPr lang="pt-PT" dirty="0"/>
          </a:p>
          <a:p>
            <a:pPr lvl="1"/>
            <a:r>
              <a:rPr lang="pt-PT" dirty="0"/>
              <a:t>Disciplinas mais teóricas</a:t>
            </a:r>
          </a:p>
          <a:p>
            <a:pPr lvl="1"/>
            <a:endParaRPr lang="pt-PT" dirty="0"/>
          </a:p>
          <a:p>
            <a:r>
              <a:rPr lang="pt-PT" dirty="0" smtClean="0"/>
              <a:t>Projeto</a:t>
            </a:r>
          </a:p>
        </p:txBody>
      </p:sp>
      <p:sp>
        <p:nvSpPr>
          <p:cNvPr id="2" name="Date Placeholder 1"/>
          <p:cNvSpPr>
            <a:spLocks noGrp="1"/>
          </p:cNvSpPr>
          <p:nvPr>
            <p:ph type="dt" sz="half" idx="10"/>
          </p:nvPr>
        </p:nvSpPr>
        <p:spPr/>
        <p:txBody>
          <a:bodyPr/>
          <a:lstStyle/>
          <a:p>
            <a:r>
              <a:rPr lang="pt-PT" smtClean="0"/>
              <a:t>2012/05/16</a:t>
            </a:r>
            <a:endParaRPr lang="pt-PT"/>
          </a:p>
        </p:txBody>
      </p:sp>
      <p:sp>
        <p:nvSpPr>
          <p:cNvPr id="3" name="Footer Placeholder 2"/>
          <p:cNvSpPr>
            <a:spLocks noGrp="1"/>
          </p:cNvSpPr>
          <p:nvPr>
            <p:ph type="ftr" sz="quarter" idx="11"/>
          </p:nvPr>
        </p:nvSpPr>
        <p:spPr/>
        <p:txBody>
          <a:bodyPr/>
          <a:lstStyle/>
          <a:p>
            <a:r>
              <a:rPr lang="pt-PT" smtClean="0"/>
              <a:t>APRENDIZAGEM BASEADA EM PROJECTOS : Rui M. Lima</a:t>
            </a:r>
            <a:endParaRPr lang="pt-PT"/>
          </a:p>
        </p:txBody>
      </p:sp>
      <p:sp>
        <p:nvSpPr>
          <p:cNvPr id="7" name="Rectangular Callout 6"/>
          <p:cNvSpPr/>
          <p:nvPr/>
        </p:nvSpPr>
        <p:spPr>
          <a:xfrm>
            <a:off x="6102170" y="1538790"/>
            <a:ext cx="2565285" cy="1877792"/>
          </a:xfrm>
          <a:prstGeom prst="wedgeRectCallout">
            <a:avLst>
              <a:gd name="adj1" fmla="val -137542"/>
              <a:gd name="adj2" fmla="val -27037"/>
            </a:avLst>
          </a:prstGeom>
        </p:spPr>
        <p:style>
          <a:lnRef idx="0">
            <a:schemeClr val="accent1"/>
          </a:lnRef>
          <a:fillRef idx="3">
            <a:schemeClr val="accent1"/>
          </a:fillRef>
          <a:effectRef idx="3">
            <a:schemeClr val="accent1"/>
          </a:effectRef>
          <a:fontRef idx="minor">
            <a:schemeClr val="lt1"/>
          </a:fontRef>
        </p:style>
        <p:txBody>
          <a:bodyPr rtlCol="0" anchor="ctr"/>
          <a:lstStyle/>
          <a:p>
            <a:pPr marL="0" lvl="1" algn="ctr"/>
            <a:r>
              <a:rPr lang="pt-PT" b="1" i="1" dirty="0">
                <a:solidFill>
                  <a:srgbClr val="000000"/>
                </a:solidFill>
              </a:rPr>
              <a:t>metade da carga do </a:t>
            </a:r>
            <a:r>
              <a:rPr lang="pt-PT" b="1" i="1" dirty="0" smtClean="0">
                <a:solidFill>
                  <a:srgbClr val="000000"/>
                </a:solidFill>
              </a:rPr>
              <a:t>semestre</a:t>
            </a:r>
            <a:endParaRPr lang="pt-PT" b="1" i="1" dirty="0">
              <a:solidFill>
                <a:srgbClr val="000000"/>
              </a:solidFill>
            </a:endParaRPr>
          </a:p>
        </p:txBody>
      </p:sp>
      <p:sp>
        <p:nvSpPr>
          <p:cNvPr id="10" name="Rectangular Callout 9"/>
          <p:cNvSpPr/>
          <p:nvPr/>
        </p:nvSpPr>
        <p:spPr>
          <a:xfrm>
            <a:off x="6092877" y="3519010"/>
            <a:ext cx="2565285" cy="1877792"/>
          </a:xfrm>
          <a:prstGeom prst="wedgeRectCallout">
            <a:avLst>
              <a:gd name="adj1" fmla="val -186410"/>
              <a:gd name="adj2" fmla="val -27036"/>
            </a:avLst>
          </a:prstGeom>
        </p:spPr>
        <p:style>
          <a:lnRef idx="0">
            <a:schemeClr val="accent1"/>
          </a:lnRef>
          <a:fillRef idx="3">
            <a:schemeClr val="accent1"/>
          </a:fillRef>
          <a:effectRef idx="3">
            <a:schemeClr val="accent1"/>
          </a:effectRef>
          <a:fontRef idx="minor">
            <a:schemeClr val="lt1"/>
          </a:fontRef>
        </p:style>
        <p:txBody>
          <a:bodyPr rtlCol="0" anchor="ctr"/>
          <a:lstStyle/>
          <a:p>
            <a:pPr marL="0" lvl="1" algn="ctr"/>
            <a:r>
              <a:rPr lang="pt-PT" b="1" i="1" dirty="0">
                <a:solidFill>
                  <a:srgbClr val="000000"/>
                </a:solidFill>
              </a:rPr>
              <a:t>metade da carga do </a:t>
            </a:r>
            <a:r>
              <a:rPr lang="pt-PT" b="1" i="1" dirty="0" smtClean="0">
                <a:solidFill>
                  <a:srgbClr val="000000"/>
                </a:solidFill>
              </a:rPr>
              <a:t>semestre</a:t>
            </a:r>
            <a:endParaRPr lang="pt-PT" b="1" i="1" dirty="0">
              <a:solidFill>
                <a:srgbClr val="000000"/>
              </a:solidFill>
            </a:endParaRPr>
          </a:p>
        </p:txBody>
      </p:sp>
      <p:sp>
        <p:nvSpPr>
          <p:cNvPr id="8" name="Double Brace 7"/>
          <p:cNvSpPr/>
          <p:nvPr/>
        </p:nvSpPr>
        <p:spPr>
          <a:xfrm rot="5400000">
            <a:off x="4229815" y="1970985"/>
            <a:ext cx="765085" cy="8091606"/>
          </a:xfrm>
          <a:prstGeom prst="bracePair">
            <a:avLst/>
          </a:prstGeom>
        </p:spPr>
        <p:style>
          <a:lnRef idx="1">
            <a:schemeClr val="accent1"/>
          </a:lnRef>
          <a:fillRef idx="0">
            <a:schemeClr val="accent1"/>
          </a:fillRef>
          <a:effectRef idx="0">
            <a:schemeClr val="accent1"/>
          </a:effectRef>
          <a:fontRef idx="minor">
            <a:schemeClr val="tx1"/>
          </a:fontRef>
        </p:style>
        <p:txBody>
          <a:bodyPr vert="vert270" rtlCol="0" anchor="ctr"/>
          <a:lstStyle/>
          <a:p>
            <a:pPr algn="ctr"/>
            <a:r>
              <a:rPr lang="pt-PT" sz="2800" dirty="0">
                <a:effectLst>
                  <a:outerShdw blurRad="38100" dist="38100" dir="2700000" algn="tl">
                    <a:srgbClr val="000000">
                      <a:alpha val="43137"/>
                    </a:srgbClr>
                  </a:outerShdw>
                </a:effectLst>
              </a:rPr>
              <a:t>Projeto chega a influenciar  75% da </a:t>
            </a:r>
            <a:r>
              <a:rPr lang="pt-PT" sz="2800" dirty="0" smtClean="0">
                <a:effectLst>
                  <a:outerShdw blurRad="38100" dist="38100" dir="2700000" algn="tl">
                    <a:srgbClr val="000000">
                      <a:alpha val="43137"/>
                    </a:srgbClr>
                  </a:outerShdw>
                </a:effectLst>
              </a:rPr>
              <a:t>aprendizagem</a:t>
            </a:r>
            <a:endParaRPr lang="pt-PT" sz="2800"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872AC9A5-4015-4718-912D-FD60D3360F08}" type="slidenum">
              <a:rPr lang="pt-PT" smtClean="0"/>
              <a:pPr/>
              <a:t>17</a:t>
            </a:fld>
            <a:endParaRPr lang="pt-PT"/>
          </a:p>
        </p:txBody>
      </p:sp>
    </p:spTree>
    <p:extLst>
      <p:ext uri="{BB962C8B-B14F-4D97-AF65-F5344CB8AC3E}">
        <p14:creationId xmlns:p14="http://schemas.microsoft.com/office/powerpoint/2010/main" val="22938010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02" name="Rectangle 14"/>
          <p:cNvSpPr>
            <a:spLocks noGrp="1" noChangeArrowheads="1"/>
          </p:cNvSpPr>
          <p:nvPr>
            <p:ph type="title"/>
          </p:nvPr>
        </p:nvSpPr>
        <p:spPr/>
        <p:txBody>
          <a:bodyPr>
            <a:noAutofit/>
          </a:bodyPr>
          <a:lstStyle/>
          <a:p>
            <a:r>
              <a:rPr lang="pt-PT" sz="3200" dirty="0" smtClean="0"/>
              <a:t>PBL - Modelo </a:t>
            </a:r>
            <a:r>
              <a:rPr lang="pt-PT" sz="3200" dirty="0" err="1" smtClean="0"/>
              <a:t>MIEGI_UMinho</a:t>
            </a:r>
            <a:r>
              <a:rPr lang="pt-PT" sz="3200" dirty="0" smtClean="0"/>
              <a:t> - </a:t>
            </a:r>
            <a:r>
              <a:rPr lang="pt-PT" sz="3200" dirty="0"/>
              <a:t>Princípios Gerais</a:t>
            </a:r>
          </a:p>
        </p:txBody>
      </p:sp>
      <p:sp>
        <p:nvSpPr>
          <p:cNvPr id="89103" name="Rectangle 15"/>
          <p:cNvSpPr>
            <a:spLocks noGrp="1" noChangeArrowheads="1"/>
          </p:cNvSpPr>
          <p:nvPr>
            <p:ph type="body" idx="1"/>
          </p:nvPr>
        </p:nvSpPr>
        <p:spPr/>
        <p:txBody>
          <a:bodyPr>
            <a:normAutofit/>
          </a:bodyPr>
          <a:lstStyle/>
          <a:p>
            <a:endParaRPr lang="en-US" dirty="0"/>
          </a:p>
        </p:txBody>
      </p:sp>
      <p:sp>
        <p:nvSpPr>
          <p:cNvPr id="2" name="Date Placeholder 1"/>
          <p:cNvSpPr>
            <a:spLocks noGrp="1"/>
          </p:cNvSpPr>
          <p:nvPr>
            <p:ph type="dt" sz="half" idx="10"/>
          </p:nvPr>
        </p:nvSpPr>
        <p:spPr/>
        <p:txBody>
          <a:bodyPr/>
          <a:lstStyle/>
          <a:p>
            <a:r>
              <a:rPr lang="pt-PT" smtClean="0"/>
              <a:t>2012/05/16</a:t>
            </a:r>
            <a:endParaRPr lang="pt-PT"/>
          </a:p>
        </p:txBody>
      </p:sp>
      <p:sp>
        <p:nvSpPr>
          <p:cNvPr id="3" name="Footer Placeholder 2"/>
          <p:cNvSpPr>
            <a:spLocks noGrp="1"/>
          </p:cNvSpPr>
          <p:nvPr>
            <p:ph type="ftr" sz="quarter" idx="11"/>
          </p:nvPr>
        </p:nvSpPr>
        <p:spPr/>
        <p:txBody>
          <a:bodyPr/>
          <a:lstStyle/>
          <a:p>
            <a:r>
              <a:rPr lang="pt-PT" smtClean="0"/>
              <a:t>APRENDIZAGEM BASEADA EM PROJECTOS : Rui M. Lima</a:t>
            </a:r>
            <a:endParaRPr lang="pt-PT"/>
          </a:p>
        </p:txBody>
      </p:sp>
      <p:grpSp>
        <p:nvGrpSpPr>
          <p:cNvPr id="6" name="Group 5"/>
          <p:cNvGrpSpPr>
            <a:grpSpLocks noChangeAspect="1"/>
          </p:cNvGrpSpPr>
          <p:nvPr/>
        </p:nvGrpSpPr>
        <p:grpSpPr>
          <a:xfrm>
            <a:off x="161510" y="2753925"/>
            <a:ext cx="2663882" cy="2413225"/>
            <a:chOff x="161510" y="2753925"/>
            <a:chExt cx="3551843" cy="3217632"/>
          </a:xfrm>
        </p:grpSpPr>
        <p:pic>
          <p:nvPicPr>
            <p:cNvPr id="1026" name="Picture 2" descr="C:\Users\rml\Documents\GIS\Imagem\logos\EENG\EEN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510" y="2753925"/>
              <a:ext cx="3551843" cy="27587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1510" y="5512720"/>
              <a:ext cx="3551843" cy="458837"/>
            </a:xfrm>
            <a:prstGeom prst="rect">
              <a:avLst/>
            </a:prstGeom>
            <a:solidFill>
              <a:schemeClr val="tx1"/>
            </a:solidFill>
          </p:spPr>
          <p:txBody>
            <a:bodyPr wrap="square" lIns="18000" tIns="18000" rIns="18000" bIns="18000" rtlCol="0">
              <a:spAutoFit/>
            </a:bodyPr>
            <a:lstStyle/>
            <a:p>
              <a:r>
                <a:rPr lang="pt-PT" sz="2000" b="1" dirty="0" smtClean="0">
                  <a:solidFill>
                    <a:schemeClr val="tx1">
                      <a:lumMod val="50000"/>
                    </a:schemeClr>
                  </a:solidFill>
                </a:rPr>
                <a:t>Escola de Engenharia</a:t>
              </a:r>
              <a:endParaRPr lang="pt-PT" sz="2000" b="1" dirty="0">
                <a:solidFill>
                  <a:schemeClr val="tx1">
                    <a:lumMod val="50000"/>
                  </a:schemeClr>
                </a:solidFill>
              </a:endParaRPr>
            </a:p>
          </p:txBody>
        </p:sp>
      </p:grpSp>
      <p:sp>
        <p:nvSpPr>
          <p:cNvPr id="4" name="Slide Number Placeholder 3"/>
          <p:cNvSpPr>
            <a:spLocks noGrp="1"/>
          </p:cNvSpPr>
          <p:nvPr>
            <p:ph type="sldNum" sz="quarter" idx="12"/>
          </p:nvPr>
        </p:nvSpPr>
        <p:spPr/>
        <p:txBody>
          <a:bodyPr/>
          <a:lstStyle/>
          <a:p>
            <a:fld id="{6C7AAAE4-F7B8-4DC3-A439-C842A0D30E61}" type="slidenum">
              <a:rPr lang="pt-PT" smtClean="0"/>
              <a:pPr/>
              <a:t>18</a:t>
            </a:fld>
            <a:endParaRPr lang="pt-PT"/>
          </a:p>
        </p:txBody>
      </p:sp>
    </p:spTree>
    <p:extLst>
      <p:ext uri="{BB962C8B-B14F-4D97-AF65-F5344CB8AC3E}">
        <p14:creationId xmlns:p14="http://schemas.microsoft.com/office/powerpoint/2010/main" val="62880579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dirty="0"/>
              <a:t>MIEGI_PBL </a:t>
            </a:r>
            <a:r>
              <a:rPr lang="pt-PT" dirty="0" smtClean="0"/>
              <a:t>– Princípios</a:t>
            </a:r>
            <a:br>
              <a:rPr lang="pt-PT" dirty="0" smtClean="0"/>
            </a:br>
            <a:r>
              <a:rPr lang="pt-PT" dirty="0" smtClean="0"/>
              <a:t>Contexto e Objetivos</a:t>
            </a:r>
            <a:endParaRPr lang="pt-PT" dirty="0"/>
          </a:p>
        </p:txBody>
      </p:sp>
      <p:sp>
        <p:nvSpPr>
          <p:cNvPr id="13" name="Content Placeholder 12"/>
          <p:cNvSpPr>
            <a:spLocks noGrp="1"/>
          </p:cNvSpPr>
          <p:nvPr>
            <p:ph idx="1"/>
          </p:nvPr>
        </p:nvSpPr>
        <p:spPr/>
        <p:txBody>
          <a:bodyPr>
            <a:normAutofit fontScale="92500" lnSpcReduction="20000"/>
          </a:bodyPr>
          <a:lstStyle/>
          <a:p>
            <a:r>
              <a:rPr lang="pt-PT" dirty="0" smtClean="0"/>
              <a:t>Universidade do Minho, Escola de Engenharia</a:t>
            </a:r>
          </a:p>
          <a:p>
            <a:pPr lvl="1"/>
            <a:r>
              <a:rPr lang="pt-PT" dirty="0" smtClean="0"/>
              <a:t>Departamento de Produção e Sistemas / Mestrado Integrado em Engenharia e Gestão Industrial (MIEGI)</a:t>
            </a:r>
          </a:p>
          <a:p>
            <a:pPr lvl="2"/>
            <a:r>
              <a:rPr lang="pt-PT" dirty="0" smtClean="0"/>
              <a:t>Reestruturação curricular – Processo de Bolonha</a:t>
            </a:r>
          </a:p>
          <a:p>
            <a:pPr lvl="2"/>
            <a:r>
              <a:rPr lang="pt-PT" dirty="0" smtClean="0"/>
              <a:t>Apoio institucional (financiamento, formação, recursos)</a:t>
            </a:r>
          </a:p>
          <a:p>
            <a:pPr lvl="2"/>
            <a:endParaRPr lang="pt-PT" dirty="0" smtClean="0"/>
          </a:p>
          <a:p>
            <a:r>
              <a:rPr lang="pt-PT" dirty="0" smtClean="0"/>
              <a:t>Objetivos</a:t>
            </a:r>
            <a:endParaRPr lang="pt-PT" dirty="0"/>
          </a:p>
          <a:p>
            <a:pPr lvl="1"/>
            <a:r>
              <a:rPr lang="pt-PT" dirty="0"/>
              <a:t>Aumentar a motivação dos alunos</a:t>
            </a:r>
          </a:p>
          <a:p>
            <a:pPr lvl="1"/>
            <a:r>
              <a:rPr lang="pt-PT" dirty="0"/>
              <a:t>Aumentar a relevância das aprendizagens</a:t>
            </a:r>
          </a:p>
          <a:p>
            <a:pPr lvl="1"/>
            <a:r>
              <a:rPr lang="pt-PT" dirty="0" smtClean="0"/>
              <a:t>Desenvolver competências profissionais</a:t>
            </a:r>
          </a:p>
          <a:p>
            <a:pPr lvl="1"/>
            <a:endParaRPr lang="pt-PT" dirty="0"/>
          </a:p>
          <a:p>
            <a:r>
              <a:rPr lang="pt-PT" dirty="0"/>
              <a:t>PLE - Project Led </a:t>
            </a:r>
            <a:r>
              <a:rPr lang="pt-PT" dirty="0" err="1"/>
              <a:t>Education</a:t>
            </a:r>
            <a:r>
              <a:rPr lang="pt-PT" dirty="0"/>
              <a:t> </a:t>
            </a:r>
            <a:r>
              <a:rPr lang="pt-PT" sz="2400" dirty="0"/>
              <a:t>(</a:t>
            </a:r>
            <a:r>
              <a:rPr lang="en-US" sz="2400" dirty="0"/>
              <a:t>Peter Powell and </a:t>
            </a:r>
            <a:r>
              <a:rPr lang="en-US" sz="2400" dirty="0" err="1"/>
              <a:t>Wim</a:t>
            </a:r>
            <a:r>
              <a:rPr lang="en-US" sz="2400" dirty="0"/>
              <a:t> Weenk</a:t>
            </a:r>
            <a:r>
              <a:rPr lang="pt-PT" sz="2400" dirty="0" smtClean="0"/>
              <a:t>)</a:t>
            </a:r>
            <a:endParaRPr lang="pt-PT" dirty="0"/>
          </a:p>
        </p:txBody>
      </p:sp>
      <p:sp>
        <p:nvSpPr>
          <p:cNvPr id="5" name="Date Placeholder 4"/>
          <p:cNvSpPr>
            <a:spLocks noGrp="1"/>
          </p:cNvSpPr>
          <p:nvPr>
            <p:ph type="dt" sz="half" idx="10"/>
          </p:nvPr>
        </p:nvSpPr>
        <p:spPr/>
        <p:txBody>
          <a:bodyPr/>
          <a:lstStyle/>
          <a:p>
            <a:r>
              <a:rPr lang="pt-PT" smtClean="0"/>
              <a:t>2012/05/16</a:t>
            </a:r>
            <a:endParaRPr lang="pt-PT"/>
          </a:p>
        </p:txBody>
      </p:sp>
      <p:sp>
        <p:nvSpPr>
          <p:cNvPr id="8" name="Footer Placeholder 7"/>
          <p:cNvSpPr>
            <a:spLocks noGrp="1"/>
          </p:cNvSpPr>
          <p:nvPr>
            <p:ph type="ftr" sz="quarter" idx="11"/>
          </p:nvPr>
        </p:nvSpPr>
        <p:spPr/>
        <p:txBody>
          <a:bodyPr/>
          <a:lstStyle/>
          <a:p>
            <a:r>
              <a:rPr lang="pt-PT" smtClean="0"/>
              <a:t>APRENDIZAGEM BASEADA EM PROJECTOS : Rui M. Lima</a:t>
            </a:r>
            <a:endParaRPr lang="pt-PT"/>
          </a:p>
        </p:txBody>
      </p:sp>
      <p:grpSp>
        <p:nvGrpSpPr>
          <p:cNvPr id="12" name="Group 11"/>
          <p:cNvGrpSpPr/>
          <p:nvPr/>
        </p:nvGrpSpPr>
        <p:grpSpPr>
          <a:xfrm>
            <a:off x="7036366" y="278649"/>
            <a:ext cx="1914525" cy="962026"/>
            <a:chOff x="7036366" y="278649"/>
            <a:chExt cx="1914525" cy="962026"/>
          </a:xfrm>
        </p:grpSpPr>
        <p:pic>
          <p:nvPicPr>
            <p:cNvPr id="6" name="Imagem 5" descr="corReitoria.gif"/>
            <p:cNvPicPr>
              <a:picLocks noChangeAspect="1"/>
            </p:cNvPicPr>
            <p:nvPr/>
          </p:nvPicPr>
          <p:blipFill>
            <a:blip r:embed="rId3" cstate="print"/>
            <a:stretch>
              <a:fillRect/>
            </a:stretch>
          </p:blipFill>
          <p:spPr>
            <a:xfrm>
              <a:off x="7036366" y="278650"/>
              <a:ext cx="1914525" cy="962025"/>
            </a:xfrm>
            <a:prstGeom prst="rect">
              <a:avLst/>
            </a:prstGeom>
          </p:spPr>
        </p:pic>
        <p:pic>
          <p:nvPicPr>
            <p:cNvPr id="2050" name="Picture 2" descr="C:\Users\rml\Documents\GIS\Imagem\logos\EENG\EENG_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8661" y="278649"/>
              <a:ext cx="962025" cy="96202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Slide Number Placeholder 2"/>
          <p:cNvSpPr>
            <a:spLocks noGrp="1"/>
          </p:cNvSpPr>
          <p:nvPr>
            <p:ph type="sldNum" sz="quarter" idx="12"/>
          </p:nvPr>
        </p:nvSpPr>
        <p:spPr/>
        <p:txBody>
          <a:bodyPr/>
          <a:lstStyle/>
          <a:p>
            <a:fld id="{872AC9A5-4015-4718-912D-FD60D3360F08}" type="slidenum">
              <a:rPr lang="pt-PT" smtClean="0"/>
              <a:pPr/>
              <a:t>19</a:t>
            </a:fld>
            <a:endParaRPr lang="pt-PT"/>
          </a:p>
        </p:txBody>
      </p:sp>
    </p:spTree>
    <p:extLst>
      <p:ext uri="{BB962C8B-B14F-4D97-AF65-F5344CB8AC3E}">
        <p14:creationId xmlns:p14="http://schemas.microsoft.com/office/powerpoint/2010/main" val="803196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8322" name="Picture 2"/>
          <p:cNvPicPr>
            <a:picLocks noChangeAspect="1" noChangeArrowheads="1"/>
          </p:cNvPicPr>
          <p:nvPr/>
        </p:nvPicPr>
        <p:blipFill rotWithShape="1">
          <a:blip r:embed="rId2">
            <a:extLst>
              <a:ext uri="{28A0092B-C50C-407E-A947-70E740481C1C}">
                <a14:useLocalDpi xmlns:a14="http://schemas.microsoft.com/office/drawing/2010/main"/>
              </a:ext>
            </a:extLst>
          </a:blip>
          <a:srcRect l="8005" r="11265"/>
          <a:stretch/>
        </p:blipFill>
        <p:spPr bwMode="auto">
          <a:xfrm>
            <a:off x="5160016" y="138581"/>
            <a:ext cx="3822474" cy="6499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pt-PT" dirty="0" smtClean="0"/>
              <a:t>UMinho</a:t>
            </a:r>
            <a:endParaRPr lang="pt-PT" dirty="0"/>
          </a:p>
        </p:txBody>
      </p:sp>
      <p:sp>
        <p:nvSpPr>
          <p:cNvPr id="3" name="Content Placeholder 2"/>
          <p:cNvSpPr>
            <a:spLocks noGrp="1"/>
          </p:cNvSpPr>
          <p:nvPr>
            <p:ph idx="1"/>
          </p:nvPr>
        </p:nvSpPr>
        <p:spPr>
          <a:xfrm>
            <a:off x="171450" y="1562101"/>
            <a:ext cx="5138980" cy="4838700"/>
          </a:xfrm>
        </p:spPr>
        <p:txBody>
          <a:bodyPr>
            <a:normAutofit fontScale="92500" lnSpcReduction="10000"/>
          </a:bodyPr>
          <a:lstStyle/>
          <a:p>
            <a:r>
              <a:rPr lang="pt-PT" dirty="0" smtClean="0"/>
              <a:t>Região do Minho</a:t>
            </a:r>
          </a:p>
          <a:p>
            <a:pPr lvl="1"/>
            <a:r>
              <a:rPr lang="pt-PT" dirty="0" smtClean="0"/>
              <a:t>Norte Litoral de Portugal</a:t>
            </a:r>
          </a:p>
          <a:p>
            <a:pPr lvl="1"/>
            <a:endParaRPr lang="pt-PT" dirty="0"/>
          </a:p>
          <a:p>
            <a:r>
              <a:rPr lang="pt-PT" dirty="0" err="1" smtClean="0"/>
              <a:t>UMinho</a:t>
            </a:r>
            <a:endParaRPr lang="pt-PT" dirty="0" smtClean="0"/>
          </a:p>
          <a:p>
            <a:pPr lvl="1"/>
            <a:r>
              <a:rPr lang="pt-PT" dirty="0" smtClean="0"/>
              <a:t>Braga - Campus Gualtar</a:t>
            </a:r>
          </a:p>
          <a:p>
            <a:pPr lvl="1"/>
            <a:r>
              <a:rPr lang="pt-PT" dirty="0" smtClean="0"/>
              <a:t>Guimarães - Campus Azurém</a:t>
            </a:r>
          </a:p>
          <a:p>
            <a:pPr lvl="2"/>
            <a:r>
              <a:rPr lang="pt-PT" dirty="0"/>
              <a:t>Escola de Engenharia</a:t>
            </a:r>
          </a:p>
          <a:p>
            <a:pPr lvl="1"/>
            <a:r>
              <a:rPr lang="pt-PT" dirty="0" smtClean="0"/>
              <a:t>Grupo PAEE – PBL_MIEGI</a:t>
            </a:r>
          </a:p>
          <a:p>
            <a:pPr lvl="2"/>
            <a:r>
              <a:rPr lang="pt-PT" sz="2000" dirty="0" smtClean="0"/>
              <a:t>Rui M. Lima, Dinis Carvalho, Anabela Alves, Rui M. Sousa, Francisco Moreira, Natascha van Hattum-Janssen, </a:t>
            </a:r>
            <a:r>
              <a:rPr lang="pt-PT" sz="2000" dirty="0"/>
              <a:t>Diana Mesquita, </a:t>
            </a:r>
            <a:r>
              <a:rPr lang="pt-PT" sz="2000" dirty="0" smtClean="0"/>
              <a:t>Sandra Fernandes</a:t>
            </a:r>
            <a:endParaRPr lang="pt-PT" sz="2000" dirty="0"/>
          </a:p>
        </p:txBody>
      </p:sp>
      <p:sp>
        <p:nvSpPr>
          <p:cNvPr id="9" name="Date Placeholder 8"/>
          <p:cNvSpPr>
            <a:spLocks noGrp="1"/>
          </p:cNvSpPr>
          <p:nvPr>
            <p:ph type="dt" sz="half" idx="10"/>
          </p:nvPr>
        </p:nvSpPr>
        <p:spPr/>
        <p:txBody>
          <a:bodyPr/>
          <a:lstStyle/>
          <a:p>
            <a:r>
              <a:rPr lang="pt-PT" smtClean="0"/>
              <a:t>2012/05/16</a:t>
            </a:r>
            <a:endParaRPr lang="pt-PT"/>
          </a:p>
        </p:txBody>
      </p:sp>
      <p:sp>
        <p:nvSpPr>
          <p:cNvPr id="10" name="Footer Placeholder 9"/>
          <p:cNvSpPr>
            <a:spLocks noGrp="1"/>
          </p:cNvSpPr>
          <p:nvPr>
            <p:ph type="ftr" sz="quarter" idx="11"/>
          </p:nvPr>
        </p:nvSpPr>
        <p:spPr/>
        <p:txBody>
          <a:bodyPr/>
          <a:lstStyle/>
          <a:p>
            <a:r>
              <a:rPr lang="pt-PT" smtClean="0"/>
              <a:t>APRENDIZAGEM BASEADA EM PROJECTOS : Rui M. Lima</a:t>
            </a:r>
            <a:endParaRPr lang="pt-PT"/>
          </a:p>
        </p:txBody>
      </p:sp>
      <p:sp>
        <p:nvSpPr>
          <p:cNvPr id="8" name="Oval 7"/>
          <p:cNvSpPr/>
          <p:nvPr/>
        </p:nvSpPr>
        <p:spPr>
          <a:xfrm>
            <a:off x="6506436" y="953725"/>
            <a:ext cx="135015" cy="135015"/>
          </a:xfrm>
          <a:prstGeom prst="ellipse">
            <a:avLst/>
          </a:prstGeom>
          <a:solidFill>
            <a:srgbClr val="CC33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PT"/>
          </a:p>
        </p:txBody>
      </p:sp>
      <p:sp>
        <p:nvSpPr>
          <p:cNvPr id="4" name="Slide Number Placeholder 3"/>
          <p:cNvSpPr>
            <a:spLocks noGrp="1"/>
          </p:cNvSpPr>
          <p:nvPr>
            <p:ph type="sldNum" sz="quarter" idx="12"/>
          </p:nvPr>
        </p:nvSpPr>
        <p:spPr/>
        <p:txBody>
          <a:bodyPr/>
          <a:lstStyle/>
          <a:p>
            <a:fld id="{872AC9A5-4015-4718-912D-FD60D3360F08}" type="slidenum">
              <a:rPr lang="pt-PT" smtClean="0"/>
              <a:pPr/>
              <a:t>2</a:t>
            </a:fld>
            <a:endParaRPr lang="pt-PT"/>
          </a:p>
        </p:txBody>
      </p:sp>
    </p:spTree>
    <p:extLst>
      <p:ext uri="{BB962C8B-B14F-4D97-AF65-F5344CB8AC3E}">
        <p14:creationId xmlns:p14="http://schemas.microsoft.com/office/powerpoint/2010/main" val="277291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7" name="Rectangle 11"/>
          <p:cNvSpPr>
            <a:spLocks noGrp="1" noChangeArrowheads="1"/>
          </p:cNvSpPr>
          <p:nvPr>
            <p:ph type="title"/>
          </p:nvPr>
        </p:nvSpPr>
        <p:spPr/>
        <p:txBody>
          <a:bodyPr>
            <a:normAutofit fontScale="90000"/>
          </a:bodyPr>
          <a:lstStyle/>
          <a:p>
            <a:r>
              <a:rPr lang="pt-PT" dirty="0" smtClean="0"/>
              <a:t>MIEGI_PBL – Princípios</a:t>
            </a:r>
            <a:br>
              <a:rPr lang="pt-PT" dirty="0" smtClean="0"/>
            </a:br>
            <a:r>
              <a:rPr lang="pt-PT" dirty="0" smtClean="0"/>
              <a:t>Alunos e Professores</a:t>
            </a:r>
            <a:endParaRPr lang="en-US" sz="3600" dirty="0"/>
          </a:p>
        </p:txBody>
      </p:sp>
      <p:sp>
        <p:nvSpPr>
          <p:cNvPr id="178188" name="Rectangle 12"/>
          <p:cNvSpPr>
            <a:spLocks noGrp="1" noChangeArrowheads="1"/>
          </p:cNvSpPr>
          <p:nvPr>
            <p:ph idx="1"/>
          </p:nvPr>
        </p:nvSpPr>
        <p:spPr/>
        <p:txBody>
          <a:bodyPr>
            <a:normAutofit fontScale="85000" lnSpcReduction="20000"/>
          </a:bodyPr>
          <a:lstStyle/>
          <a:p>
            <a:r>
              <a:rPr lang="pt-PT" dirty="0" smtClean="0"/>
              <a:t>Alunos</a:t>
            </a:r>
          </a:p>
          <a:p>
            <a:pPr lvl="1"/>
            <a:r>
              <a:rPr lang="pt-PT" dirty="0"/>
              <a:t>Centrado no aluno e no seu desempenho</a:t>
            </a:r>
          </a:p>
          <a:p>
            <a:pPr lvl="1"/>
            <a:r>
              <a:rPr lang="pt-PT" dirty="0" smtClean="0"/>
              <a:t>Competências técnicas específicas</a:t>
            </a:r>
          </a:p>
          <a:p>
            <a:pPr lvl="1"/>
            <a:r>
              <a:rPr lang="pt-PT" dirty="0" smtClean="0"/>
              <a:t>Competências transversais</a:t>
            </a:r>
          </a:p>
          <a:p>
            <a:pPr lvl="1"/>
            <a:endParaRPr lang="pt-PT" dirty="0" smtClean="0"/>
          </a:p>
          <a:p>
            <a:pPr lvl="1"/>
            <a:endParaRPr lang="pt-PT" dirty="0" smtClean="0"/>
          </a:p>
          <a:p>
            <a:r>
              <a:rPr lang="pt-PT" dirty="0" smtClean="0"/>
              <a:t>Professor</a:t>
            </a:r>
            <a:endParaRPr lang="pt-PT" dirty="0"/>
          </a:p>
          <a:p>
            <a:pPr lvl="1"/>
            <a:r>
              <a:rPr lang="pt-PT" dirty="0" smtClean="0"/>
              <a:t>Papel Técnico</a:t>
            </a:r>
            <a:endParaRPr lang="pt-PT" dirty="0"/>
          </a:p>
          <a:p>
            <a:pPr lvl="2"/>
            <a:r>
              <a:rPr lang="pt-PT" dirty="0"/>
              <a:t>Apoiar / facilitar o desenvolvimento de competências técnicas no projeto: </a:t>
            </a:r>
            <a:r>
              <a:rPr lang="pt-PT" b="1" dirty="0"/>
              <a:t>aulas de acompanhamento</a:t>
            </a:r>
          </a:p>
          <a:p>
            <a:pPr lvl="1"/>
            <a:r>
              <a:rPr lang="pt-PT" dirty="0" smtClean="0"/>
              <a:t>Papel de Tutor</a:t>
            </a:r>
            <a:endParaRPr lang="pt-PT" dirty="0"/>
          </a:p>
          <a:p>
            <a:pPr lvl="2"/>
            <a:r>
              <a:rPr lang="pt-PT" dirty="0"/>
              <a:t>Apoia a aplicação de metodologias de gestão adequadas e o trabalho em equipa: </a:t>
            </a:r>
            <a:r>
              <a:rPr lang="pt-PT" b="1" dirty="0"/>
              <a:t>aulas de </a:t>
            </a:r>
            <a:r>
              <a:rPr lang="pt-PT" b="1" dirty="0" smtClean="0"/>
              <a:t>tutoria</a:t>
            </a:r>
            <a:endParaRPr lang="pt-PT" b="1" dirty="0"/>
          </a:p>
        </p:txBody>
      </p:sp>
      <p:sp>
        <p:nvSpPr>
          <p:cNvPr id="2" name="Date Placeholder 1"/>
          <p:cNvSpPr>
            <a:spLocks noGrp="1"/>
          </p:cNvSpPr>
          <p:nvPr>
            <p:ph type="dt" sz="half" idx="10"/>
          </p:nvPr>
        </p:nvSpPr>
        <p:spPr/>
        <p:txBody>
          <a:bodyPr/>
          <a:lstStyle/>
          <a:p>
            <a:r>
              <a:rPr lang="pt-PT" smtClean="0"/>
              <a:t>2012/05/16</a:t>
            </a:r>
            <a:endParaRPr lang="pt-PT"/>
          </a:p>
        </p:txBody>
      </p:sp>
      <p:sp>
        <p:nvSpPr>
          <p:cNvPr id="3" name="Footer Placeholder 2"/>
          <p:cNvSpPr>
            <a:spLocks noGrp="1"/>
          </p:cNvSpPr>
          <p:nvPr>
            <p:ph type="ftr" sz="quarter" idx="11"/>
          </p:nvPr>
        </p:nvSpPr>
        <p:spPr/>
        <p:txBody>
          <a:bodyPr/>
          <a:lstStyle/>
          <a:p>
            <a:r>
              <a:rPr lang="pt-PT" smtClean="0"/>
              <a:t>APRENDIZAGEM BASEADA EM PROJECTOS : Rui M. Lima</a:t>
            </a:r>
            <a:endParaRPr lang="pt-PT"/>
          </a:p>
        </p:txBody>
      </p:sp>
      <p:pic>
        <p:nvPicPr>
          <p:cNvPr id="4" name="2005_06_MIEGI12_PLE_Alunos.mpg">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cstate="print"/>
          <a:stretch>
            <a:fillRect/>
          </a:stretch>
        </p:blipFill>
        <p:spPr>
          <a:xfrm>
            <a:off x="6237185" y="2403140"/>
            <a:ext cx="2824741" cy="1925960"/>
          </a:xfrm>
          <a:prstGeom prst="rect">
            <a:avLst/>
          </a:prstGeom>
        </p:spPr>
      </p:pic>
      <p:sp>
        <p:nvSpPr>
          <p:cNvPr id="5" name="Slide Number Placeholder 4"/>
          <p:cNvSpPr>
            <a:spLocks noGrp="1"/>
          </p:cNvSpPr>
          <p:nvPr>
            <p:ph type="sldNum" sz="quarter" idx="12"/>
          </p:nvPr>
        </p:nvSpPr>
        <p:spPr/>
        <p:txBody>
          <a:bodyPr/>
          <a:lstStyle/>
          <a:p>
            <a:fld id="{872AC9A5-4015-4718-912D-FD60D3360F08}" type="slidenum">
              <a:rPr lang="pt-PT" smtClean="0"/>
              <a:pPr/>
              <a:t>20</a:t>
            </a:fld>
            <a:endParaRPr lang="pt-PT"/>
          </a:p>
        </p:txBody>
      </p:sp>
    </p:spTree>
    <p:extLst>
      <p:ext uri="{BB962C8B-B14F-4D97-AF65-F5344CB8AC3E}">
        <p14:creationId xmlns:p14="http://schemas.microsoft.com/office/powerpoint/2010/main" val="3274344719"/>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dirty="0" smtClean="0"/>
              <a:t>Modelo MIEGI_PBL</a:t>
            </a:r>
            <a:br>
              <a:rPr lang="pt-PT" dirty="0" smtClean="0"/>
            </a:br>
            <a:r>
              <a:rPr lang="pt-PT" dirty="0" smtClean="0"/>
              <a:t>Currículo</a:t>
            </a:r>
            <a:endParaRPr lang="pt-PT" dirty="0"/>
          </a:p>
        </p:txBody>
      </p:sp>
      <p:sp>
        <p:nvSpPr>
          <p:cNvPr id="7" name="Date Placeholder 6"/>
          <p:cNvSpPr>
            <a:spLocks noGrp="1"/>
          </p:cNvSpPr>
          <p:nvPr>
            <p:ph type="dt" sz="half" idx="10"/>
          </p:nvPr>
        </p:nvSpPr>
        <p:spPr/>
        <p:txBody>
          <a:bodyPr/>
          <a:lstStyle/>
          <a:p>
            <a:r>
              <a:rPr lang="pt-PT" smtClean="0"/>
              <a:t>2012/05/16</a:t>
            </a:r>
            <a:endParaRPr lang="pt-PT"/>
          </a:p>
        </p:txBody>
      </p:sp>
      <p:sp>
        <p:nvSpPr>
          <p:cNvPr id="8" name="Footer Placeholder 7"/>
          <p:cNvSpPr>
            <a:spLocks noGrp="1"/>
          </p:cNvSpPr>
          <p:nvPr>
            <p:ph type="ftr" sz="quarter" idx="11"/>
          </p:nvPr>
        </p:nvSpPr>
        <p:spPr/>
        <p:txBody>
          <a:bodyPr/>
          <a:lstStyle/>
          <a:p>
            <a:r>
              <a:rPr lang="pt-PT" smtClean="0"/>
              <a:t>APRENDIZAGEM BASEADA EM PROJECTOS : Rui M. Lima</a:t>
            </a:r>
            <a:endParaRPr lang="pt-PT"/>
          </a:p>
        </p:txBody>
      </p:sp>
      <p:graphicFrame>
        <p:nvGraphicFramePr>
          <p:cNvPr id="5" name="Table 4"/>
          <p:cNvGraphicFramePr>
            <a:graphicFrameLocks noGrp="1"/>
          </p:cNvGraphicFramePr>
          <p:nvPr>
            <p:extLst>
              <p:ext uri="{D42A27DB-BD31-4B8C-83A1-F6EECF244321}">
                <p14:modId xmlns:p14="http://schemas.microsoft.com/office/powerpoint/2010/main" val="3859475054"/>
              </p:ext>
            </p:extLst>
          </p:nvPr>
        </p:nvGraphicFramePr>
        <p:xfrm>
          <a:off x="386535" y="2168858"/>
          <a:ext cx="8550949" cy="3093356"/>
        </p:xfrm>
        <a:graphic>
          <a:graphicData uri="http://schemas.openxmlformats.org/drawingml/2006/table">
            <a:tbl>
              <a:tblPr firstRow="1" firstCol="1" bandRow="1">
                <a:tableStyleId>{5C22544A-7EE6-4342-B048-85BDC9FD1C3A}</a:tableStyleId>
              </a:tblPr>
              <a:tblGrid>
                <a:gridCol w="1794643"/>
                <a:gridCol w="3378153"/>
                <a:gridCol w="3378153"/>
              </a:tblGrid>
              <a:tr h="502556">
                <a:tc>
                  <a:txBody>
                    <a:bodyPr/>
                    <a:lstStyle/>
                    <a:p>
                      <a:pPr algn="ctr"/>
                      <a:r>
                        <a:rPr lang="pt-PT" sz="2000" dirty="0" smtClean="0"/>
                        <a:t>ANO</a:t>
                      </a:r>
                      <a:endParaRPr lang="pt-PT" sz="2000" dirty="0"/>
                    </a:p>
                  </a:txBody>
                  <a:tcPr anchor="ctr"/>
                </a:tc>
                <a:tc>
                  <a:txBody>
                    <a:bodyPr/>
                    <a:lstStyle/>
                    <a:p>
                      <a:pPr algn="ctr"/>
                      <a:r>
                        <a:rPr lang="pt-PT" sz="2000" dirty="0" smtClean="0"/>
                        <a:t>Semestre 1</a:t>
                      </a:r>
                      <a:endParaRPr lang="pt-PT" sz="2000" dirty="0"/>
                    </a:p>
                  </a:txBody>
                  <a:tcPr anchor="ctr"/>
                </a:tc>
                <a:tc>
                  <a:txBody>
                    <a:bodyPr/>
                    <a:lstStyle/>
                    <a:p>
                      <a:pPr algn="ctr"/>
                      <a:r>
                        <a:rPr lang="pt-PT" sz="2000" dirty="0" smtClean="0"/>
                        <a:t>Semestre 2</a:t>
                      </a:r>
                      <a:endParaRPr lang="pt-PT" sz="2000" dirty="0"/>
                    </a:p>
                  </a:txBody>
                  <a:tcPr anchor="ctr"/>
                </a:tc>
              </a:tr>
              <a:tr h="502556">
                <a:tc>
                  <a:txBody>
                    <a:bodyPr/>
                    <a:lstStyle/>
                    <a:p>
                      <a:pPr algn="ctr"/>
                      <a:r>
                        <a:rPr lang="pt-PT" sz="2000" dirty="0" smtClean="0"/>
                        <a:t>5</a:t>
                      </a:r>
                      <a:endParaRPr lang="pt-PT" sz="2000" dirty="0"/>
                    </a:p>
                  </a:txBody>
                  <a:tcPr anchor="ctr"/>
                </a:tc>
                <a:tc>
                  <a:txBody>
                    <a:bodyPr/>
                    <a:lstStyle/>
                    <a:p>
                      <a:pPr algn="ctr"/>
                      <a:r>
                        <a:rPr lang="pt-PT" sz="2800" dirty="0" smtClean="0"/>
                        <a:t>Projetos Equipa</a:t>
                      </a:r>
                      <a:endParaRPr lang="pt-PT" sz="2800" dirty="0"/>
                    </a:p>
                  </a:txBody>
                  <a:tcPr anchor="ctr"/>
                </a:tc>
                <a:tc>
                  <a:txBody>
                    <a:bodyPr/>
                    <a:lstStyle/>
                    <a:p>
                      <a:pPr algn="ctr"/>
                      <a:r>
                        <a:rPr lang="pt-PT" sz="2800" dirty="0" smtClean="0"/>
                        <a:t>Projeto </a:t>
                      </a:r>
                      <a:r>
                        <a:rPr lang="pt-PT" sz="2800" b="1" dirty="0" smtClean="0">
                          <a:effectLst>
                            <a:outerShdw blurRad="38100" dist="38100" dir="2700000" algn="tl">
                              <a:srgbClr val="000000">
                                <a:alpha val="43137"/>
                              </a:srgbClr>
                            </a:outerShdw>
                          </a:effectLst>
                        </a:rPr>
                        <a:t>dissertação</a:t>
                      </a:r>
                      <a:endParaRPr lang="pt-PT" sz="2800" b="1" dirty="0">
                        <a:effectLst>
                          <a:outerShdw blurRad="38100" dist="38100" dir="2700000" algn="tl">
                            <a:srgbClr val="000000">
                              <a:alpha val="43137"/>
                            </a:srgbClr>
                          </a:outerShdw>
                        </a:effectLst>
                      </a:endParaRPr>
                    </a:p>
                  </a:txBody>
                  <a:tcPr anchor="ctr"/>
                </a:tc>
              </a:tr>
              <a:tr h="502556">
                <a:tc>
                  <a:txBody>
                    <a:bodyPr/>
                    <a:lstStyle/>
                    <a:p>
                      <a:pPr algn="ctr"/>
                      <a:r>
                        <a:rPr lang="pt-PT" sz="2000" dirty="0" smtClean="0"/>
                        <a:t>4</a:t>
                      </a:r>
                      <a:endParaRPr lang="pt-PT" sz="2000" dirty="0"/>
                    </a:p>
                  </a:txBody>
                  <a:tcPr anchor="ctr"/>
                </a:tc>
                <a:tc>
                  <a:txBody>
                    <a:bodyPr/>
                    <a:lstStyle/>
                    <a:p>
                      <a:pPr algn="ctr"/>
                      <a:r>
                        <a:rPr lang="pt-PT"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MIEGI41_PBL</a:t>
                      </a:r>
                      <a:endParaRPr lang="pt-PT"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txBody>
                  <a:tcPr anchor="ctr"/>
                </a:tc>
                <a:tc>
                  <a:txBody>
                    <a:bodyPr/>
                    <a:lstStyle/>
                    <a:p>
                      <a:pPr algn="ctr"/>
                      <a:r>
                        <a:rPr lang="pt-PT"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MIEGI42_PBL</a:t>
                      </a:r>
                      <a:endParaRPr lang="pt-PT" sz="2800" dirty="0"/>
                    </a:p>
                  </a:txBody>
                  <a:tcPr anchor="ctr"/>
                </a:tc>
              </a:tr>
              <a:tr h="502556">
                <a:tc>
                  <a:txBody>
                    <a:bodyPr/>
                    <a:lstStyle/>
                    <a:p>
                      <a:pPr algn="ctr"/>
                      <a:r>
                        <a:rPr lang="pt-PT" sz="2000" dirty="0" smtClean="0"/>
                        <a:t>3</a:t>
                      </a:r>
                      <a:endParaRPr lang="pt-PT" sz="2000" dirty="0"/>
                    </a:p>
                  </a:txBody>
                  <a:tcPr anchor="ctr"/>
                </a:tc>
                <a:tc>
                  <a:txBody>
                    <a:bodyPr/>
                    <a:lstStyle/>
                    <a:p>
                      <a:pPr algn="ctr"/>
                      <a:endParaRPr lang="pt-PT" sz="2800" dirty="0"/>
                    </a:p>
                  </a:txBody>
                  <a:tcPr anchor="ctr"/>
                </a:tc>
                <a:tc>
                  <a:txBody>
                    <a:bodyPr/>
                    <a:lstStyle/>
                    <a:p>
                      <a:pPr algn="ctr"/>
                      <a:endParaRPr lang="pt-PT" sz="2800" dirty="0"/>
                    </a:p>
                  </a:txBody>
                  <a:tcPr anchor="ctr"/>
                </a:tc>
              </a:tr>
              <a:tr h="502556">
                <a:tc>
                  <a:txBody>
                    <a:bodyPr/>
                    <a:lstStyle/>
                    <a:p>
                      <a:pPr algn="ctr"/>
                      <a:r>
                        <a:rPr lang="pt-PT" sz="2000" dirty="0" smtClean="0"/>
                        <a:t>2</a:t>
                      </a:r>
                      <a:endParaRPr lang="pt-PT" sz="2000" dirty="0"/>
                    </a:p>
                  </a:txBody>
                  <a:tcPr anchor="ctr"/>
                </a:tc>
                <a:tc>
                  <a:txBody>
                    <a:bodyPr/>
                    <a:lstStyle/>
                    <a:p>
                      <a:pPr algn="ctr"/>
                      <a:endParaRPr lang="pt-PT" sz="2800" dirty="0"/>
                    </a:p>
                  </a:txBody>
                  <a:tcPr anchor="ctr"/>
                </a:tc>
                <a:tc>
                  <a:txBody>
                    <a:bodyPr/>
                    <a:lstStyle/>
                    <a:p>
                      <a:pPr algn="ctr"/>
                      <a:endParaRPr lang="pt-PT" sz="2800" dirty="0"/>
                    </a:p>
                  </a:txBody>
                  <a:tcPr anchor="ctr"/>
                </a:tc>
              </a:tr>
              <a:tr h="502556">
                <a:tc>
                  <a:txBody>
                    <a:bodyPr/>
                    <a:lstStyle/>
                    <a:p>
                      <a:pPr algn="ctr"/>
                      <a:r>
                        <a:rPr lang="pt-PT" sz="2000" dirty="0" smtClean="0"/>
                        <a:t>1</a:t>
                      </a:r>
                      <a:endParaRPr lang="pt-PT" sz="2000" dirty="0"/>
                    </a:p>
                  </a:txBody>
                  <a:tcPr anchor="ctr"/>
                </a:tc>
                <a:tc>
                  <a:txBody>
                    <a:bodyPr/>
                    <a:lstStyle/>
                    <a:p>
                      <a:pPr algn="ctr"/>
                      <a:r>
                        <a:rPr lang="pt-PT"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MIEGI11_PBL</a:t>
                      </a:r>
                      <a:endParaRPr lang="pt-PT" sz="2800" dirty="0"/>
                    </a:p>
                  </a:txBody>
                  <a:tcPr anchor="ctr"/>
                </a:tc>
                <a:tc>
                  <a:txBody>
                    <a:bodyPr/>
                    <a:lstStyle/>
                    <a:p>
                      <a:pPr algn="ctr"/>
                      <a:endParaRPr lang="pt-PT" sz="2800" dirty="0"/>
                    </a:p>
                  </a:txBody>
                  <a:tcPr anchor="ctr"/>
                </a:tc>
              </a:tr>
            </a:tbl>
          </a:graphicData>
        </a:graphic>
      </p:graphicFrame>
      <p:sp>
        <p:nvSpPr>
          <p:cNvPr id="3" name="Slide Number Placeholder 2"/>
          <p:cNvSpPr>
            <a:spLocks noGrp="1"/>
          </p:cNvSpPr>
          <p:nvPr>
            <p:ph type="sldNum" sz="quarter" idx="12"/>
          </p:nvPr>
        </p:nvSpPr>
        <p:spPr/>
        <p:txBody>
          <a:bodyPr/>
          <a:lstStyle/>
          <a:p>
            <a:fld id="{6738522D-C9ED-425B-8E6C-19683DB6B928}" type="slidenum">
              <a:rPr lang="pt-PT" smtClean="0"/>
              <a:pPr/>
              <a:t>21</a:t>
            </a:fld>
            <a:endParaRPr lang="pt-PT"/>
          </a:p>
        </p:txBody>
      </p:sp>
    </p:spTree>
    <p:extLst>
      <p:ext uri="{BB962C8B-B14F-4D97-AF65-F5344CB8AC3E}">
        <p14:creationId xmlns:p14="http://schemas.microsoft.com/office/powerpoint/2010/main" val="11932252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dirty="0" smtClean="0"/>
              <a:t>Modelo MIEGI_PBL</a:t>
            </a:r>
            <a:br>
              <a:rPr lang="pt-PT" dirty="0" smtClean="0"/>
            </a:br>
            <a:r>
              <a:rPr lang="pt-PT" i="1" dirty="0" smtClean="0"/>
              <a:t>Semestre</a:t>
            </a:r>
            <a:endParaRPr lang="pt-PT" i="1" dirty="0"/>
          </a:p>
        </p:txBody>
      </p:sp>
      <p:sp>
        <p:nvSpPr>
          <p:cNvPr id="7" name="Date Placeholder 6"/>
          <p:cNvSpPr>
            <a:spLocks noGrp="1"/>
          </p:cNvSpPr>
          <p:nvPr>
            <p:ph type="dt" sz="half" idx="10"/>
          </p:nvPr>
        </p:nvSpPr>
        <p:spPr/>
        <p:txBody>
          <a:bodyPr/>
          <a:lstStyle/>
          <a:p>
            <a:r>
              <a:rPr lang="pt-PT" smtClean="0"/>
              <a:t>2012/05/16</a:t>
            </a:r>
            <a:endParaRPr lang="pt-PT"/>
          </a:p>
        </p:txBody>
      </p:sp>
      <p:sp>
        <p:nvSpPr>
          <p:cNvPr id="8" name="Footer Placeholder 7"/>
          <p:cNvSpPr>
            <a:spLocks noGrp="1"/>
          </p:cNvSpPr>
          <p:nvPr>
            <p:ph type="ftr" sz="quarter" idx="11"/>
          </p:nvPr>
        </p:nvSpPr>
        <p:spPr/>
        <p:txBody>
          <a:bodyPr/>
          <a:lstStyle/>
          <a:p>
            <a:r>
              <a:rPr lang="pt-PT" smtClean="0"/>
              <a:t>APRENDIZAGEM BASEADA EM PROJECTOS : Rui M. Lima</a:t>
            </a:r>
            <a:endParaRPr lang="pt-PT"/>
          </a:p>
        </p:txBody>
      </p:sp>
      <p:graphicFrame>
        <p:nvGraphicFramePr>
          <p:cNvPr id="4" name="Diagrama 3"/>
          <p:cNvGraphicFramePr/>
          <p:nvPr>
            <p:extLst>
              <p:ext uri="{D42A27DB-BD31-4B8C-83A1-F6EECF244321}">
                <p14:modId xmlns:p14="http://schemas.microsoft.com/office/powerpoint/2010/main" val="3246684536"/>
              </p:ext>
            </p:extLst>
          </p:nvPr>
        </p:nvGraphicFramePr>
        <p:xfrm>
          <a:off x="2051720" y="1196752"/>
          <a:ext cx="5400600"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6738522D-C9ED-425B-8E6C-19683DB6B928}" type="slidenum">
              <a:rPr lang="pt-PT" smtClean="0"/>
              <a:pPr/>
              <a:t>22</a:t>
            </a:fld>
            <a:endParaRPr lang="pt-PT"/>
          </a:p>
        </p:txBody>
      </p:sp>
    </p:spTree>
    <p:extLst>
      <p:ext uri="{BB962C8B-B14F-4D97-AF65-F5344CB8AC3E}">
        <p14:creationId xmlns:p14="http://schemas.microsoft.com/office/powerpoint/2010/main" val="21749594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dirty="0" smtClean="0"/>
              <a:t>Modelo MIEGI_PBL</a:t>
            </a:r>
            <a:br>
              <a:rPr lang="pt-PT" dirty="0" smtClean="0"/>
            </a:br>
            <a:r>
              <a:rPr lang="pt-PT" i="1" dirty="0"/>
              <a:t>Semestre</a:t>
            </a:r>
            <a:endParaRPr lang="pt-PT" dirty="0"/>
          </a:p>
        </p:txBody>
      </p:sp>
      <p:sp>
        <p:nvSpPr>
          <p:cNvPr id="7" name="Date Placeholder 6"/>
          <p:cNvSpPr>
            <a:spLocks noGrp="1"/>
          </p:cNvSpPr>
          <p:nvPr>
            <p:ph type="dt" sz="half" idx="10"/>
          </p:nvPr>
        </p:nvSpPr>
        <p:spPr/>
        <p:txBody>
          <a:bodyPr/>
          <a:lstStyle/>
          <a:p>
            <a:r>
              <a:rPr lang="pt-PT" smtClean="0"/>
              <a:t>2012/05/16</a:t>
            </a:r>
            <a:endParaRPr lang="pt-PT"/>
          </a:p>
        </p:txBody>
      </p:sp>
      <p:sp>
        <p:nvSpPr>
          <p:cNvPr id="8" name="Footer Placeholder 7"/>
          <p:cNvSpPr>
            <a:spLocks noGrp="1"/>
          </p:cNvSpPr>
          <p:nvPr>
            <p:ph type="ftr" sz="quarter" idx="11"/>
          </p:nvPr>
        </p:nvSpPr>
        <p:spPr/>
        <p:txBody>
          <a:bodyPr/>
          <a:lstStyle/>
          <a:p>
            <a:r>
              <a:rPr lang="pt-PT" smtClean="0"/>
              <a:t>APRENDIZAGEM BASEADA EM PROJECTOS : Rui M. Lima</a:t>
            </a:r>
            <a:endParaRPr lang="pt-PT"/>
          </a:p>
        </p:txBody>
      </p:sp>
      <p:grpSp>
        <p:nvGrpSpPr>
          <p:cNvPr id="6" name="Group 5"/>
          <p:cNvGrpSpPr/>
          <p:nvPr/>
        </p:nvGrpSpPr>
        <p:grpSpPr>
          <a:xfrm>
            <a:off x="4211960" y="1583794"/>
            <a:ext cx="4815536" cy="4860541"/>
            <a:chOff x="4211960" y="1583794"/>
            <a:chExt cx="4815536" cy="4860541"/>
          </a:xfrm>
        </p:grpSpPr>
        <p:graphicFrame>
          <p:nvGraphicFramePr>
            <p:cNvPr id="4" name="Diagrama 3"/>
            <p:cNvGraphicFramePr/>
            <p:nvPr>
              <p:extLst>
                <p:ext uri="{D42A27DB-BD31-4B8C-83A1-F6EECF244321}">
                  <p14:modId xmlns:p14="http://schemas.microsoft.com/office/powerpoint/2010/main" val="4144127900"/>
                </p:ext>
              </p:extLst>
            </p:nvPr>
          </p:nvGraphicFramePr>
          <p:xfrm>
            <a:off x="4211960" y="1583794"/>
            <a:ext cx="4815536" cy="48605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7767355" y="5829964"/>
              <a:ext cx="1020664" cy="461665"/>
            </a:xfrm>
            <a:prstGeom prst="rect">
              <a:avLst/>
            </a:prstGeom>
            <a:noFill/>
          </p:spPr>
          <p:txBody>
            <a:bodyPr wrap="none" rtlCol="0">
              <a:spAutoFit/>
            </a:bodyPr>
            <a:lstStyle/>
            <a:p>
              <a:r>
                <a:rPr lang="pt-PT" dirty="0" smtClean="0"/>
                <a:t>4º ANO</a:t>
              </a:r>
              <a:endParaRPr lang="pt-PT" dirty="0"/>
            </a:p>
          </p:txBody>
        </p:sp>
      </p:grpSp>
      <p:grpSp>
        <p:nvGrpSpPr>
          <p:cNvPr id="11" name="Group 10"/>
          <p:cNvGrpSpPr/>
          <p:nvPr/>
        </p:nvGrpSpPr>
        <p:grpSpPr>
          <a:xfrm>
            <a:off x="116505" y="1988840"/>
            <a:ext cx="4545506" cy="4734525"/>
            <a:chOff x="116505" y="1988840"/>
            <a:chExt cx="4545506" cy="4734525"/>
          </a:xfrm>
        </p:grpSpPr>
        <p:graphicFrame>
          <p:nvGraphicFramePr>
            <p:cNvPr id="9" name="Diagrama 3"/>
            <p:cNvGraphicFramePr/>
            <p:nvPr>
              <p:extLst>
                <p:ext uri="{D42A27DB-BD31-4B8C-83A1-F6EECF244321}">
                  <p14:modId xmlns:p14="http://schemas.microsoft.com/office/powerpoint/2010/main" val="3863107902"/>
                </p:ext>
              </p:extLst>
            </p:nvPr>
          </p:nvGraphicFramePr>
          <p:xfrm>
            <a:off x="116505" y="1988840"/>
            <a:ext cx="4545506" cy="47345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p:cNvSpPr txBox="1"/>
            <p:nvPr/>
          </p:nvSpPr>
          <p:spPr>
            <a:xfrm>
              <a:off x="2951820" y="6060797"/>
              <a:ext cx="1020664" cy="461665"/>
            </a:xfrm>
            <a:prstGeom prst="rect">
              <a:avLst/>
            </a:prstGeom>
            <a:noFill/>
          </p:spPr>
          <p:txBody>
            <a:bodyPr wrap="none" rtlCol="0">
              <a:spAutoFit/>
            </a:bodyPr>
            <a:lstStyle/>
            <a:p>
              <a:r>
                <a:rPr lang="pt-PT" dirty="0" smtClean="0"/>
                <a:t>1º ANO</a:t>
              </a:r>
              <a:endParaRPr lang="pt-PT" dirty="0"/>
            </a:p>
          </p:txBody>
        </p:sp>
      </p:grpSp>
      <p:sp>
        <p:nvSpPr>
          <p:cNvPr id="3" name="Slide Number Placeholder 2"/>
          <p:cNvSpPr>
            <a:spLocks noGrp="1"/>
          </p:cNvSpPr>
          <p:nvPr>
            <p:ph type="sldNum" sz="quarter" idx="12"/>
          </p:nvPr>
        </p:nvSpPr>
        <p:spPr/>
        <p:txBody>
          <a:bodyPr/>
          <a:lstStyle/>
          <a:p>
            <a:fld id="{6738522D-C9ED-425B-8E6C-19683DB6B928}" type="slidenum">
              <a:rPr lang="pt-PT" smtClean="0"/>
              <a:pPr/>
              <a:t>23</a:t>
            </a:fld>
            <a:endParaRPr lang="pt-PT"/>
          </a:p>
        </p:txBody>
      </p:sp>
    </p:spTree>
    <p:extLst>
      <p:ext uri="{BB962C8B-B14F-4D97-AF65-F5344CB8AC3E}">
        <p14:creationId xmlns:p14="http://schemas.microsoft.com/office/powerpoint/2010/main" val="143294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dirty="0"/>
              <a:t>Modelo </a:t>
            </a:r>
            <a:r>
              <a:rPr lang="pt-PT" dirty="0" smtClean="0"/>
              <a:t>MIEGI_PBL</a:t>
            </a:r>
            <a:br>
              <a:rPr lang="pt-PT" dirty="0" smtClean="0"/>
            </a:br>
            <a:r>
              <a:rPr lang="pt-PT" sz="3200" dirty="0" smtClean="0"/>
              <a:t>Alguns elementos gerais</a:t>
            </a:r>
            <a:endParaRPr lang="pt-PT" dirty="0"/>
          </a:p>
        </p:txBody>
      </p:sp>
      <p:sp>
        <p:nvSpPr>
          <p:cNvPr id="9" name="Content Placeholder 8"/>
          <p:cNvSpPr>
            <a:spLocks noGrp="1"/>
          </p:cNvSpPr>
          <p:nvPr>
            <p:ph idx="1"/>
          </p:nvPr>
        </p:nvSpPr>
        <p:spPr/>
        <p:txBody>
          <a:bodyPr>
            <a:normAutofit fontScale="92500" lnSpcReduction="20000"/>
          </a:bodyPr>
          <a:lstStyle/>
          <a:p>
            <a:r>
              <a:rPr lang="pt-PT" dirty="0" smtClean="0"/>
              <a:t>Alunos : equipas de 5 a 8 elementos</a:t>
            </a:r>
          </a:p>
          <a:p>
            <a:endParaRPr lang="pt-PT" dirty="0" smtClean="0"/>
          </a:p>
          <a:p>
            <a:r>
              <a:rPr lang="pt-PT" dirty="0" smtClean="0"/>
              <a:t>Docentes</a:t>
            </a:r>
          </a:p>
          <a:p>
            <a:pPr lvl="1"/>
            <a:r>
              <a:rPr lang="pt-PT" dirty="0" smtClean="0"/>
              <a:t>Funções técnicas e funções de tutor (não técnico)</a:t>
            </a:r>
          </a:p>
          <a:p>
            <a:pPr lvl="1"/>
            <a:r>
              <a:rPr lang="pt-PT" dirty="0" smtClean="0"/>
              <a:t>Equipa de coordenação com docentes, tutores e investigadores</a:t>
            </a:r>
          </a:p>
          <a:p>
            <a:endParaRPr lang="pt-PT" dirty="0" smtClean="0"/>
          </a:p>
          <a:p>
            <a:r>
              <a:rPr lang="pt-PT" dirty="0" smtClean="0"/>
              <a:t>Duração : 17 </a:t>
            </a:r>
            <a:r>
              <a:rPr lang="pt-PT" dirty="0"/>
              <a:t>semanas</a:t>
            </a:r>
            <a:endParaRPr lang="pt-PT" dirty="0" smtClean="0"/>
          </a:p>
          <a:p>
            <a:endParaRPr lang="pt-PT" dirty="0" smtClean="0"/>
          </a:p>
          <a:p>
            <a:r>
              <a:rPr lang="pt-PT" dirty="0" smtClean="0"/>
              <a:t>Nota final de uma disciplina</a:t>
            </a:r>
          </a:p>
          <a:p>
            <a:pPr lvl="1"/>
            <a:r>
              <a:rPr lang="pt-PT" dirty="0" smtClean="0"/>
              <a:t>±50% avaliação individual de projeto</a:t>
            </a:r>
          </a:p>
          <a:p>
            <a:pPr lvl="1"/>
            <a:r>
              <a:rPr lang="pt-PT" dirty="0"/>
              <a:t>± </a:t>
            </a:r>
            <a:r>
              <a:rPr lang="pt-PT" dirty="0" smtClean="0"/>
              <a:t>50% avaliação contínua das disciplinas</a:t>
            </a:r>
          </a:p>
        </p:txBody>
      </p:sp>
      <p:sp>
        <p:nvSpPr>
          <p:cNvPr id="13" name="Date Placeholder 12"/>
          <p:cNvSpPr>
            <a:spLocks noGrp="1"/>
          </p:cNvSpPr>
          <p:nvPr>
            <p:ph type="dt" sz="half" idx="10"/>
          </p:nvPr>
        </p:nvSpPr>
        <p:spPr/>
        <p:txBody>
          <a:bodyPr/>
          <a:lstStyle/>
          <a:p>
            <a:r>
              <a:rPr lang="pt-PT" smtClean="0"/>
              <a:t>2012/05/16</a:t>
            </a:r>
            <a:endParaRPr lang="pt-PT"/>
          </a:p>
        </p:txBody>
      </p:sp>
      <p:sp>
        <p:nvSpPr>
          <p:cNvPr id="14" name="Footer Placeholder 13"/>
          <p:cNvSpPr>
            <a:spLocks noGrp="1"/>
          </p:cNvSpPr>
          <p:nvPr>
            <p:ph type="ftr" sz="quarter" idx="11"/>
          </p:nvPr>
        </p:nvSpPr>
        <p:spPr/>
        <p:txBody>
          <a:bodyPr/>
          <a:lstStyle/>
          <a:p>
            <a:r>
              <a:rPr lang="pt-PT" smtClean="0"/>
              <a:t>APRENDIZAGEM BASEADA EM PROJECTOS : Rui M. Lima</a:t>
            </a:r>
            <a:endParaRPr lang="pt-PT"/>
          </a:p>
        </p:txBody>
      </p:sp>
      <p:sp>
        <p:nvSpPr>
          <p:cNvPr id="3" name="Slide Number Placeholder 2"/>
          <p:cNvSpPr>
            <a:spLocks noGrp="1"/>
          </p:cNvSpPr>
          <p:nvPr>
            <p:ph type="sldNum" sz="quarter" idx="12"/>
          </p:nvPr>
        </p:nvSpPr>
        <p:spPr/>
        <p:txBody>
          <a:bodyPr/>
          <a:lstStyle/>
          <a:p>
            <a:fld id="{872AC9A5-4015-4718-912D-FD60D3360F08}" type="slidenum">
              <a:rPr lang="pt-PT" smtClean="0"/>
              <a:pPr/>
              <a:t>24</a:t>
            </a:fld>
            <a:endParaRPr lang="pt-PT"/>
          </a:p>
        </p:txBody>
      </p:sp>
    </p:spTree>
    <p:extLst>
      <p:ext uri="{BB962C8B-B14F-4D97-AF65-F5344CB8AC3E}">
        <p14:creationId xmlns:p14="http://schemas.microsoft.com/office/powerpoint/2010/main" val="322781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6618" name="Rectangle 26"/>
          <p:cNvSpPr>
            <a:spLocks noGrp="1" noChangeArrowheads="1"/>
          </p:cNvSpPr>
          <p:nvPr>
            <p:ph type="title"/>
          </p:nvPr>
        </p:nvSpPr>
        <p:spPr/>
        <p:txBody>
          <a:bodyPr>
            <a:normAutofit fontScale="90000"/>
          </a:bodyPr>
          <a:lstStyle/>
          <a:p>
            <a:r>
              <a:rPr lang="pt-PT" dirty="0" smtClean="0"/>
              <a:t>MIEGI_PBL - Organização</a:t>
            </a:r>
            <a:br>
              <a:rPr lang="pt-PT" dirty="0" smtClean="0"/>
            </a:br>
            <a:r>
              <a:rPr lang="pt-PT" sz="3600" dirty="0" smtClean="0"/>
              <a:t>Avaliação Sumativa</a:t>
            </a:r>
            <a:endParaRPr lang="pt-PT" sz="3600" dirty="0"/>
          </a:p>
        </p:txBody>
      </p:sp>
      <p:sp>
        <p:nvSpPr>
          <p:cNvPr id="2" name="Date Placeholder 1"/>
          <p:cNvSpPr>
            <a:spLocks noGrp="1"/>
          </p:cNvSpPr>
          <p:nvPr>
            <p:ph type="dt" sz="half" idx="10"/>
          </p:nvPr>
        </p:nvSpPr>
        <p:spPr/>
        <p:txBody>
          <a:bodyPr/>
          <a:lstStyle/>
          <a:p>
            <a:r>
              <a:rPr lang="pt-PT" smtClean="0"/>
              <a:t>2012/05/16</a:t>
            </a:r>
            <a:endParaRPr lang="pt-PT"/>
          </a:p>
        </p:txBody>
      </p:sp>
      <p:sp>
        <p:nvSpPr>
          <p:cNvPr id="3" name="Footer Placeholder 2"/>
          <p:cNvSpPr>
            <a:spLocks noGrp="1"/>
          </p:cNvSpPr>
          <p:nvPr>
            <p:ph type="ftr" sz="quarter" idx="11"/>
          </p:nvPr>
        </p:nvSpPr>
        <p:spPr/>
        <p:txBody>
          <a:bodyPr/>
          <a:lstStyle/>
          <a:p>
            <a:r>
              <a:rPr lang="pt-PT" smtClean="0"/>
              <a:t>APRENDIZAGEM BASEADA EM PROJECTOS : Rui M. Lima</a:t>
            </a:r>
            <a:endParaRPr lang="pt-PT"/>
          </a:p>
        </p:txBody>
      </p:sp>
      <p:sp>
        <p:nvSpPr>
          <p:cNvPr id="366600" name="AutoShape 8">
            <a:hlinkClick r:id="rId3" action="ppaction://hlinkpres?slideindex=1&amp;slidetitle="/>
          </p:cNvPr>
          <p:cNvSpPr>
            <a:spLocks noChangeArrowheads="1"/>
          </p:cNvSpPr>
          <p:nvPr/>
        </p:nvSpPr>
        <p:spPr bwMode="auto">
          <a:xfrm>
            <a:off x="4500563" y="2517878"/>
            <a:ext cx="4464050" cy="1296987"/>
          </a:xfrm>
          <a:prstGeom prst="wedgeRoundRectCallout">
            <a:avLst>
              <a:gd name="adj1" fmla="val -88940"/>
              <a:gd name="adj2" fmla="val -18176"/>
              <a:gd name="adj3" fmla="val 16667"/>
            </a:avLst>
          </a:prstGeom>
          <a:solidFill>
            <a:srgbClr val="9B2D1F"/>
          </a:solidFill>
          <a:ln>
            <a:headEnd/>
            <a:tailEnd/>
          </a:ln>
        </p:spPr>
        <p:style>
          <a:lnRef idx="3">
            <a:schemeClr val="lt1"/>
          </a:lnRef>
          <a:fillRef idx="1">
            <a:schemeClr val="accent2"/>
          </a:fillRef>
          <a:effectRef idx="1">
            <a:schemeClr val="accent2"/>
          </a:effectRef>
          <a:fontRef idx="minor">
            <a:schemeClr val="lt1"/>
          </a:fontRef>
        </p:style>
        <p:txBody>
          <a:bodyPr lIns="36000" tIns="36000" rIns="36000" bIns="36000" anchor="ctr" anchorCtr="1"/>
          <a:lstStyle/>
          <a:p>
            <a:pPr algn="ctr" eaLnBrk="0" hangingPunct="0"/>
            <a:r>
              <a:rPr lang="pt-PT" sz="2000" b="1" dirty="0">
                <a:latin typeface="Arial" charset="0"/>
              </a:rPr>
              <a:t>Avaliação Contínua </a:t>
            </a:r>
            <a:r>
              <a:rPr lang="pt-PT" sz="2000" b="1" dirty="0" smtClean="0">
                <a:latin typeface="Arial" charset="0"/>
              </a:rPr>
              <a:t>(50% a 70%)</a:t>
            </a:r>
            <a:endParaRPr lang="pt-PT" sz="2000" b="1" dirty="0">
              <a:latin typeface="Arial" charset="0"/>
            </a:endParaRPr>
          </a:p>
          <a:p>
            <a:pPr algn="ctr" eaLnBrk="0" hangingPunct="0"/>
            <a:r>
              <a:rPr lang="pt-PT" sz="1600" b="1" dirty="0">
                <a:latin typeface="Arial" charset="0"/>
              </a:rPr>
              <a:t>Discussão - </a:t>
            </a:r>
            <a:r>
              <a:rPr lang="pt-PT" sz="1600" b="1" dirty="0" err="1">
                <a:latin typeface="Arial" charset="0"/>
              </a:rPr>
              <a:t>Mini-testes</a:t>
            </a:r>
            <a:endParaRPr lang="pt-PT" sz="1600" b="1" dirty="0">
              <a:latin typeface="Arial" charset="0"/>
            </a:endParaRPr>
          </a:p>
          <a:p>
            <a:pPr algn="ctr" eaLnBrk="0" hangingPunct="0"/>
            <a:r>
              <a:rPr lang="pt-PT" sz="1600" b="1" dirty="0">
                <a:latin typeface="Arial" charset="0"/>
              </a:rPr>
              <a:t>Organização - Envolvimento</a:t>
            </a:r>
            <a:endParaRPr lang="pt-PT" sz="3200" dirty="0">
              <a:latin typeface="Arial" charset="0"/>
            </a:endParaRPr>
          </a:p>
        </p:txBody>
      </p:sp>
      <p:sp>
        <p:nvSpPr>
          <p:cNvPr id="366601" name="Text Box 9"/>
          <p:cNvSpPr txBox="1">
            <a:spLocks noChangeArrowheads="1"/>
          </p:cNvSpPr>
          <p:nvPr/>
        </p:nvSpPr>
        <p:spPr bwMode="auto">
          <a:xfrm>
            <a:off x="1682750" y="1763815"/>
            <a:ext cx="5654112" cy="461665"/>
          </a:xfrm>
          <a:prstGeom prst="rect">
            <a:avLst/>
          </a:prstGeom>
          <a:noFill/>
          <a:ln w="9525">
            <a:noFill/>
            <a:miter lim="800000"/>
            <a:headEnd/>
            <a:tailEnd/>
          </a:ln>
          <a:effectLst/>
        </p:spPr>
        <p:txBody>
          <a:bodyPr wrap="none">
            <a:spAutoFit/>
          </a:bodyPr>
          <a:lstStyle/>
          <a:p>
            <a:pPr algn="ctr" eaLnBrk="0" hangingPunct="0"/>
            <a:r>
              <a:rPr lang="pt-PT" b="1" dirty="0" smtClean="0">
                <a:latin typeface="Arial" charset="0"/>
              </a:rPr>
              <a:t>Classificação Final </a:t>
            </a:r>
            <a:r>
              <a:rPr lang="pt-PT" b="1" dirty="0">
                <a:latin typeface="Arial" charset="0"/>
              </a:rPr>
              <a:t>de uma Disciplina</a:t>
            </a:r>
          </a:p>
        </p:txBody>
      </p:sp>
      <p:graphicFrame>
        <p:nvGraphicFramePr>
          <p:cNvPr id="11" name="Diagram 10"/>
          <p:cNvGraphicFramePr/>
          <p:nvPr>
            <p:extLst>
              <p:ext uri="{D42A27DB-BD31-4B8C-83A1-F6EECF244321}">
                <p14:modId xmlns:p14="http://schemas.microsoft.com/office/powerpoint/2010/main" val="50231719"/>
              </p:ext>
            </p:extLst>
          </p:nvPr>
        </p:nvGraphicFramePr>
        <p:xfrm>
          <a:off x="349250" y="2448027"/>
          <a:ext cx="4151313" cy="30940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66602" name="AutoShape 10"/>
          <p:cNvSpPr>
            <a:spLocks noChangeArrowheads="1"/>
          </p:cNvSpPr>
          <p:nvPr/>
        </p:nvSpPr>
        <p:spPr bwMode="auto">
          <a:xfrm>
            <a:off x="3683000" y="4875315"/>
            <a:ext cx="5148263" cy="1296987"/>
          </a:xfrm>
          <a:prstGeom prst="wedgeRoundRectCallout">
            <a:avLst>
              <a:gd name="adj1" fmla="val -67755"/>
              <a:gd name="adj2" fmla="val -91396"/>
              <a:gd name="adj3" fmla="val 16667"/>
            </a:avLst>
          </a:prstGeom>
          <a:solidFill>
            <a:srgbClr val="CC3300"/>
          </a:solidFill>
          <a:ln>
            <a:headEnd/>
            <a:tailEnd/>
          </a:ln>
        </p:spPr>
        <p:style>
          <a:lnRef idx="3">
            <a:schemeClr val="lt1"/>
          </a:lnRef>
          <a:fillRef idx="1">
            <a:schemeClr val="accent1"/>
          </a:fillRef>
          <a:effectRef idx="1">
            <a:schemeClr val="accent1"/>
          </a:effectRef>
          <a:fontRef idx="minor">
            <a:schemeClr val="lt1"/>
          </a:fontRef>
        </p:style>
        <p:txBody>
          <a:bodyPr lIns="36000" tIns="36000" rIns="36000" bIns="36000" anchor="ctr" anchorCtr="1"/>
          <a:lstStyle/>
          <a:p>
            <a:pPr algn="ctr" eaLnBrk="0" hangingPunct="0"/>
            <a:r>
              <a:rPr lang="pt-PT" sz="2000" b="1" dirty="0">
                <a:latin typeface="Arial" charset="0"/>
              </a:rPr>
              <a:t>Resultado de </a:t>
            </a:r>
            <a:r>
              <a:rPr lang="pt-PT" sz="2000" b="1" dirty="0" err="1">
                <a:latin typeface="Arial" charset="0"/>
              </a:rPr>
              <a:t>Projecto</a:t>
            </a:r>
            <a:r>
              <a:rPr lang="pt-PT" sz="2000" b="1" dirty="0">
                <a:latin typeface="Arial" charset="0"/>
              </a:rPr>
              <a:t> </a:t>
            </a:r>
            <a:r>
              <a:rPr lang="pt-PT" sz="2000" b="1" dirty="0" smtClean="0">
                <a:latin typeface="Arial" charset="0"/>
              </a:rPr>
              <a:t>(30% a </a:t>
            </a:r>
            <a:r>
              <a:rPr lang="pt-PT" sz="2000" b="1" dirty="0">
                <a:latin typeface="Arial" charset="0"/>
              </a:rPr>
              <a:t>50%)</a:t>
            </a:r>
          </a:p>
          <a:p>
            <a:pPr algn="ctr" eaLnBrk="0" hangingPunct="0"/>
            <a:endParaRPr lang="pt-PT" sz="1800" b="1" dirty="0" smtClean="0">
              <a:latin typeface="Arial" charset="0"/>
            </a:endParaRPr>
          </a:p>
          <a:p>
            <a:pPr algn="ctr" eaLnBrk="0" hangingPunct="0"/>
            <a:r>
              <a:rPr lang="pt-PT" sz="1800" b="1" dirty="0" smtClean="0">
                <a:latin typeface="Arial" charset="0"/>
              </a:rPr>
              <a:t>Grupo</a:t>
            </a:r>
            <a:r>
              <a:rPr lang="pt-PT" sz="1600" b="1" dirty="0" smtClean="0">
                <a:latin typeface="Arial" charset="0"/>
              </a:rPr>
              <a:t>: Relatório + </a:t>
            </a:r>
            <a:r>
              <a:rPr lang="pt-PT" sz="1600" b="1" dirty="0">
                <a:latin typeface="Arial" charset="0"/>
              </a:rPr>
              <a:t>Discussão </a:t>
            </a:r>
            <a:r>
              <a:rPr lang="pt-PT" sz="1600" b="1" dirty="0" smtClean="0">
                <a:latin typeface="Arial" charset="0"/>
              </a:rPr>
              <a:t>+ Protótipo + </a:t>
            </a:r>
            <a:r>
              <a:rPr lang="pt-PT" sz="1600" b="1" dirty="0" err="1" smtClean="0">
                <a:latin typeface="Arial" charset="0"/>
              </a:rPr>
              <a:t>Apres</a:t>
            </a:r>
            <a:r>
              <a:rPr lang="pt-PT" sz="1600" b="1" dirty="0" smtClean="0">
                <a:latin typeface="Arial" charset="0"/>
              </a:rPr>
              <a:t>.</a:t>
            </a:r>
            <a:endParaRPr lang="pt-PT" sz="1600" b="1" dirty="0">
              <a:latin typeface="Arial" charset="0"/>
            </a:endParaRPr>
          </a:p>
          <a:p>
            <a:pPr algn="ctr" eaLnBrk="0" hangingPunct="0"/>
            <a:r>
              <a:rPr lang="pt-PT" sz="1800" b="1" dirty="0" smtClean="0">
                <a:latin typeface="Arial" charset="0"/>
              </a:rPr>
              <a:t>Individual</a:t>
            </a:r>
            <a:r>
              <a:rPr lang="pt-PT" sz="1600" b="1" dirty="0" smtClean="0">
                <a:latin typeface="Arial" charset="0"/>
              </a:rPr>
              <a:t>: </a:t>
            </a:r>
            <a:r>
              <a:rPr lang="pt-PT" sz="1600" b="1" dirty="0" err="1" smtClean="0">
                <a:latin typeface="Arial" charset="0"/>
              </a:rPr>
              <a:t>Peer</a:t>
            </a:r>
            <a:r>
              <a:rPr lang="pt-PT" sz="1600" b="1" dirty="0" smtClean="0">
                <a:latin typeface="Arial" charset="0"/>
              </a:rPr>
              <a:t> + Teste</a:t>
            </a:r>
            <a:endParaRPr lang="pt-PT" sz="1600" b="1" dirty="0">
              <a:latin typeface="Arial" charset="0"/>
            </a:endParaRPr>
          </a:p>
        </p:txBody>
      </p:sp>
      <p:sp>
        <p:nvSpPr>
          <p:cNvPr id="4" name="Slide Number Placeholder 3"/>
          <p:cNvSpPr>
            <a:spLocks noGrp="1"/>
          </p:cNvSpPr>
          <p:nvPr>
            <p:ph type="sldNum" sz="quarter" idx="12"/>
          </p:nvPr>
        </p:nvSpPr>
        <p:spPr/>
        <p:txBody>
          <a:bodyPr/>
          <a:lstStyle/>
          <a:p>
            <a:fld id="{6738522D-C9ED-425B-8E6C-19683DB6B928}" type="slidenum">
              <a:rPr lang="pt-PT" smtClean="0"/>
              <a:pPr/>
              <a:t>25</a:t>
            </a:fld>
            <a:endParaRPr lang="pt-PT"/>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6600"/>
                                        </p:tgtEl>
                                        <p:attrNameLst>
                                          <p:attrName>style.visibility</p:attrName>
                                        </p:attrNameLst>
                                      </p:cBhvr>
                                      <p:to>
                                        <p:strVal val="visible"/>
                                      </p:to>
                                    </p:set>
                                    <p:animEffect transition="in" filter="fade">
                                      <p:cBhvr>
                                        <p:cTn id="7" dur="500"/>
                                        <p:tgtEl>
                                          <p:spTgt spid="36660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66602"/>
                                        </p:tgtEl>
                                        <p:attrNameLst>
                                          <p:attrName>style.visibility</p:attrName>
                                        </p:attrNameLst>
                                      </p:cBhvr>
                                      <p:to>
                                        <p:strVal val="visible"/>
                                      </p:to>
                                    </p:set>
                                    <p:animEffect transition="in" filter="fade">
                                      <p:cBhvr>
                                        <p:cTn id="11" dur="5000"/>
                                        <p:tgtEl>
                                          <p:spTgt spid="366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600" grpId="0" animBg="1"/>
      <p:bldP spid="36660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PT" dirty="0" smtClean="0"/>
              <a:t>MIEGI_PBL</a:t>
            </a:r>
            <a:endParaRPr lang="pt-PT" dirty="0"/>
          </a:p>
        </p:txBody>
      </p:sp>
      <p:sp>
        <p:nvSpPr>
          <p:cNvPr id="9" name="Text Placeholder 8"/>
          <p:cNvSpPr>
            <a:spLocks noGrp="1"/>
          </p:cNvSpPr>
          <p:nvPr>
            <p:ph type="body" idx="1"/>
          </p:nvPr>
        </p:nvSpPr>
        <p:spPr/>
        <p:txBody>
          <a:bodyPr/>
          <a:lstStyle/>
          <a:p>
            <a:r>
              <a:rPr lang="pt-PT" dirty="0" smtClean="0"/>
              <a:t>Alguns Resultados</a:t>
            </a:r>
          </a:p>
        </p:txBody>
      </p:sp>
      <p:sp>
        <p:nvSpPr>
          <p:cNvPr id="2" name="Date Placeholder 1"/>
          <p:cNvSpPr>
            <a:spLocks noGrp="1"/>
          </p:cNvSpPr>
          <p:nvPr>
            <p:ph type="dt" sz="half" idx="10"/>
          </p:nvPr>
        </p:nvSpPr>
        <p:spPr/>
        <p:txBody>
          <a:bodyPr/>
          <a:lstStyle/>
          <a:p>
            <a:r>
              <a:rPr lang="pt-PT" smtClean="0"/>
              <a:t>2012/05/16</a:t>
            </a:r>
            <a:endParaRPr lang="pt-PT"/>
          </a:p>
        </p:txBody>
      </p:sp>
      <p:sp>
        <p:nvSpPr>
          <p:cNvPr id="3" name="Footer Placeholder 2"/>
          <p:cNvSpPr>
            <a:spLocks noGrp="1"/>
          </p:cNvSpPr>
          <p:nvPr>
            <p:ph type="ftr" sz="quarter" idx="11"/>
          </p:nvPr>
        </p:nvSpPr>
        <p:spPr/>
        <p:txBody>
          <a:bodyPr/>
          <a:lstStyle/>
          <a:p>
            <a:r>
              <a:rPr lang="pt-PT" smtClean="0"/>
              <a:t>APRENDIZAGEM BASEADA EM PROJECTOS : Rui M. Lima</a:t>
            </a:r>
            <a:endParaRPr lang="pt-PT"/>
          </a:p>
        </p:txBody>
      </p:sp>
      <p:sp>
        <p:nvSpPr>
          <p:cNvPr id="4" name="Slide Number Placeholder 3"/>
          <p:cNvSpPr>
            <a:spLocks noGrp="1"/>
          </p:cNvSpPr>
          <p:nvPr>
            <p:ph type="sldNum" sz="quarter" idx="12"/>
          </p:nvPr>
        </p:nvSpPr>
        <p:spPr/>
        <p:txBody>
          <a:bodyPr/>
          <a:lstStyle/>
          <a:p>
            <a:fld id="{6C7AAAE4-F7B8-4DC3-A439-C842A0D30E61}" type="slidenum">
              <a:rPr lang="pt-PT" smtClean="0"/>
              <a:pPr/>
              <a:t>26</a:t>
            </a:fld>
            <a:endParaRPr lang="pt-PT"/>
          </a:p>
        </p:txBody>
      </p:sp>
    </p:spTree>
    <p:extLst>
      <p:ext uri="{BB962C8B-B14F-4D97-AF65-F5344CB8AC3E}">
        <p14:creationId xmlns:p14="http://schemas.microsoft.com/office/powerpoint/2010/main" val="400198091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75140" name="Picture 4" descr="Sem título"/>
          <p:cNvPicPr>
            <a:picLocks noChangeAspect="1" noChangeArrowheads="1"/>
          </p:cNvPicPr>
          <p:nvPr/>
        </p:nvPicPr>
        <p:blipFill>
          <a:blip r:embed="rId3" cstate="print"/>
          <a:srcRect/>
          <a:stretch>
            <a:fillRect/>
          </a:stretch>
        </p:blipFill>
        <p:spPr bwMode="auto">
          <a:xfrm>
            <a:off x="6732588" y="1711402"/>
            <a:ext cx="2411412" cy="1852613"/>
          </a:xfrm>
          <a:prstGeom prst="rect">
            <a:avLst/>
          </a:prstGeom>
          <a:solidFill>
            <a:schemeClr val="accent1">
              <a:alpha val="60001"/>
            </a:schemeClr>
          </a:solidFill>
        </p:spPr>
      </p:pic>
      <p:sp>
        <p:nvSpPr>
          <p:cNvPr id="475138" name="Rectangle 2"/>
          <p:cNvSpPr>
            <a:spLocks noGrp="1" noChangeArrowheads="1"/>
          </p:cNvSpPr>
          <p:nvPr>
            <p:ph type="title"/>
          </p:nvPr>
        </p:nvSpPr>
        <p:spPr/>
        <p:txBody>
          <a:bodyPr>
            <a:normAutofit fontScale="90000"/>
          </a:bodyPr>
          <a:lstStyle/>
          <a:p>
            <a:r>
              <a:rPr lang="pt-PT" sz="4600" dirty="0" smtClean="0"/>
              <a:t>MIEGI_PBL - Organização</a:t>
            </a:r>
            <a:r>
              <a:rPr lang="pt-PT" sz="4900" dirty="0" smtClean="0"/>
              <a:t/>
            </a:r>
            <a:br>
              <a:rPr lang="pt-PT" sz="4900" dirty="0" smtClean="0"/>
            </a:br>
            <a:r>
              <a:rPr lang="pt-PT" sz="3600" dirty="0" smtClean="0"/>
              <a:t>Resumo de Projetos em Ambiente Académico</a:t>
            </a:r>
            <a:endParaRPr lang="pt-PT" sz="3600" dirty="0"/>
          </a:p>
        </p:txBody>
      </p:sp>
      <p:sp>
        <p:nvSpPr>
          <p:cNvPr id="475139" name="Rectangle 3"/>
          <p:cNvSpPr>
            <a:spLocks noGrp="1" noChangeArrowheads="1"/>
          </p:cNvSpPr>
          <p:nvPr>
            <p:ph idx="1"/>
          </p:nvPr>
        </p:nvSpPr>
        <p:spPr/>
        <p:txBody>
          <a:bodyPr>
            <a:normAutofit fontScale="92500" lnSpcReduction="20000"/>
          </a:bodyPr>
          <a:lstStyle/>
          <a:p>
            <a:r>
              <a:rPr lang="pt-PT" sz="2000" dirty="0" smtClean="0"/>
              <a:t>Realizaram-se 9 edições do 1º ano envolvendo 50 grupos e 341 </a:t>
            </a:r>
            <a:r>
              <a:rPr lang="pt-PT" sz="2000" dirty="0" err="1" smtClean="0"/>
              <a:t>alunos.edição</a:t>
            </a:r>
            <a:endParaRPr lang="pt-PT" sz="2000" dirty="0" smtClean="0"/>
          </a:p>
          <a:p>
            <a:pPr lvl="1"/>
            <a:r>
              <a:rPr lang="pt-PT" sz="1800" dirty="0" smtClean="0"/>
              <a:t>2004_05_LEGI12 - Biodiesel - 6 Grupos</a:t>
            </a:r>
          </a:p>
          <a:p>
            <a:pPr lvl="1"/>
            <a:r>
              <a:rPr lang="pt-PT" sz="1800" dirty="0" smtClean="0"/>
              <a:t>2005_06_LEGI12 - </a:t>
            </a:r>
            <a:r>
              <a:rPr lang="pt-PT" sz="1800" dirty="0" smtClean="0">
                <a:hlinkClick r:id="rId4" action="ppaction://hlinkfile"/>
              </a:rPr>
              <a:t>Biomassa </a:t>
            </a:r>
            <a:r>
              <a:rPr lang="pt-PT" sz="1800" dirty="0" smtClean="0"/>
              <a:t>- 5 Grupos</a:t>
            </a:r>
          </a:p>
          <a:p>
            <a:pPr lvl="1"/>
            <a:r>
              <a:rPr lang="pt-PT" sz="1800" dirty="0" smtClean="0"/>
              <a:t>2006_07_MIEGI11 - Pilhas de Combustível - 5 Grupos</a:t>
            </a:r>
          </a:p>
          <a:p>
            <a:pPr lvl="1"/>
            <a:r>
              <a:rPr lang="pt-PT" sz="1800" dirty="0" smtClean="0"/>
              <a:t>2006_07_MIEGI12 - Turismo Espacial - 5 Grupos</a:t>
            </a:r>
          </a:p>
          <a:p>
            <a:pPr lvl="1"/>
            <a:r>
              <a:rPr lang="pt-PT" sz="1800" dirty="0" smtClean="0"/>
              <a:t>2007_08_MIEGI11 - Dessalinização de Água do Mar - 6 Grupos</a:t>
            </a:r>
          </a:p>
          <a:p>
            <a:pPr lvl="1"/>
            <a:r>
              <a:rPr lang="pt-PT" sz="1800" dirty="0"/>
              <a:t>2008_09_MIEGI11 - Baterias para Carros </a:t>
            </a:r>
            <a:r>
              <a:rPr lang="pt-PT" sz="1800" dirty="0" err="1"/>
              <a:t>Eléctricos</a:t>
            </a:r>
            <a:r>
              <a:rPr lang="pt-PT" sz="1800" dirty="0"/>
              <a:t> - 6 Grupos</a:t>
            </a:r>
          </a:p>
          <a:p>
            <a:pPr lvl="1"/>
            <a:r>
              <a:rPr lang="pt-PT" sz="1800" dirty="0"/>
              <a:t>2009_10_MIEGI11 - Aproveitamento de resíduos orgânicos para produção de bio álcool - 6 - 40</a:t>
            </a:r>
          </a:p>
          <a:p>
            <a:pPr lvl="1"/>
            <a:r>
              <a:rPr lang="pt-PT" sz="1800" dirty="0"/>
              <a:t>2010_11_MIEGI11 - </a:t>
            </a:r>
            <a:r>
              <a:rPr lang="pt-PT" sz="1800" b="1" dirty="0"/>
              <a:t>Air2Water - </a:t>
            </a:r>
            <a:r>
              <a:rPr lang="pt-PT" sz="1800" dirty="0"/>
              <a:t>dispositivo portátil de produção de água potável a partir da humidade do ar e especificação do </a:t>
            </a:r>
            <a:r>
              <a:rPr lang="pt-PT" sz="1800" dirty="0" err="1" smtClean="0"/>
              <a:t>respetivo</a:t>
            </a:r>
            <a:r>
              <a:rPr lang="pt-PT" sz="1800" dirty="0" smtClean="0"/>
              <a:t> </a:t>
            </a:r>
            <a:r>
              <a:rPr lang="pt-PT" sz="1800" dirty="0"/>
              <a:t>Sistema Produtivo  - 6 - 40</a:t>
            </a:r>
          </a:p>
          <a:p>
            <a:pPr lvl="1"/>
            <a:endParaRPr lang="pt-PT" sz="1800" dirty="0" smtClean="0"/>
          </a:p>
          <a:p>
            <a:r>
              <a:rPr lang="pt-PT" sz="2200" dirty="0"/>
              <a:t>Realizaram-se </a:t>
            </a:r>
            <a:r>
              <a:rPr lang="pt-PT" sz="2200" dirty="0" smtClean="0"/>
              <a:t>4 </a:t>
            </a:r>
            <a:r>
              <a:rPr lang="pt-PT" sz="2200" dirty="0"/>
              <a:t>edições do </a:t>
            </a:r>
            <a:r>
              <a:rPr lang="pt-PT" sz="2200" dirty="0" smtClean="0"/>
              <a:t>4º </a:t>
            </a:r>
            <a:r>
              <a:rPr lang="pt-PT" sz="2200" dirty="0"/>
              <a:t>ano envolvendo </a:t>
            </a:r>
            <a:r>
              <a:rPr lang="pt-PT" sz="2200" dirty="0" smtClean="0"/>
              <a:t>23 </a:t>
            </a:r>
            <a:r>
              <a:rPr lang="pt-PT" sz="2200" dirty="0"/>
              <a:t>grupos e </a:t>
            </a:r>
            <a:r>
              <a:rPr lang="pt-PT" sz="2200" dirty="0" smtClean="0"/>
              <a:t>166 </a:t>
            </a:r>
            <a:r>
              <a:rPr lang="pt-PT" sz="2200" dirty="0" err="1"/>
              <a:t>alunos.edição</a:t>
            </a:r>
            <a:endParaRPr lang="pt-PT" sz="2200" dirty="0"/>
          </a:p>
          <a:p>
            <a:pPr lvl="1"/>
            <a:r>
              <a:rPr lang="pt-PT" sz="1800" dirty="0" smtClean="0"/>
              <a:t>2005_06_LEGI42 </a:t>
            </a:r>
            <a:r>
              <a:rPr lang="pt-PT" sz="1800" dirty="0"/>
              <a:t>- Produção de Brinquedos em Madeira - 5 Gr.</a:t>
            </a:r>
          </a:p>
          <a:p>
            <a:pPr lvl="1"/>
            <a:r>
              <a:rPr lang="pt-PT" sz="1800" dirty="0" smtClean="0"/>
              <a:t>2007_08_MIEGI42 - Produção de Brinquedos em Madeira - 6 Gr.</a:t>
            </a:r>
          </a:p>
          <a:p>
            <a:pPr lvl="1"/>
            <a:r>
              <a:rPr lang="pt-PT" sz="1800" dirty="0" smtClean="0"/>
              <a:t>2008_09_MIEGI42 - Projeto de criação de uma Microempresa - 5 grupos - 35</a:t>
            </a:r>
          </a:p>
          <a:p>
            <a:pPr lvl="1"/>
            <a:r>
              <a:rPr lang="pt-PT" sz="1800" dirty="0" smtClean="0"/>
              <a:t>2009_10_MIEGI42 - Projeto de Produto e de Avaliação de Posto de Trabalho - 6 - 46</a:t>
            </a:r>
          </a:p>
          <a:p>
            <a:pPr lvl="1"/>
            <a:r>
              <a:rPr lang="pt-PT" sz="1800" dirty="0" smtClean="0"/>
              <a:t>2010_11_MIEGI42 - Projeto </a:t>
            </a:r>
            <a:r>
              <a:rPr lang="pt-PT" sz="1800" dirty="0"/>
              <a:t>de Produto e de Avaliação de Posto de </a:t>
            </a:r>
            <a:r>
              <a:rPr lang="pt-PT" sz="1800" dirty="0" smtClean="0"/>
              <a:t>Trabalho - 6 - 49</a:t>
            </a:r>
            <a:endParaRPr lang="pt-PT" sz="1800" dirty="0"/>
          </a:p>
          <a:p>
            <a:pPr lvl="1"/>
            <a:endParaRPr lang="pt-PT" sz="1800" dirty="0" smtClean="0"/>
          </a:p>
        </p:txBody>
      </p:sp>
      <p:sp>
        <p:nvSpPr>
          <p:cNvPr id="2" name="Date Placeholder 1"/>
          <p:cNvSpPr>
            <a:spLocks noGrp="1"/>
          </p:cNvSpPr>
          <p:nvPr>
            <p:ph type="dt" sz="half" idx="10"/>
          </p:nvPr>
        </p:nvSpPr>
        <p:spPr/>
        <p:txBody>
          <a:bodyPr/>
          <a:lstStyle/>
          <a:p>
            <a:r>
              <a:rPr lang="pt-PT" smtClean="0"/>
              <a:t>2012/05/16</a:t>
            </a:r>
            <a:endParaRPr lang="pt-PT"/>
          </a:p>
        </p:txBody>
      </p:sp>
      <p:sp>
        <p:nvSpPr>
          <p:cNvPr id="3" name="Footer Placeholder 2"/>
          <p:cNvSpPr>
            <a:spLocks noGrp="1"/>
          </p:cNvSpPr>
          <p:nvPr>
            <p:ph type="ftr" sz="quarter" idx="11"/>
          </p:nvPr>
        </p:nvSpPr>
        <p:spPr/>
        <p:txBody>
          <a:bodyPr/>
          <a:lstStyle/>
          <a:p>
            <a:r>
              <a:rPr lang="pt-PT" smtClean="0"/>
              <a:t>APRENDIZAGEM BASEADA EM PROJECTOS : Rui M. Lima</a:t>
            </a:r>
            <a:endParaRPr lang="pt-PT"/>
          </a:p>
        </p:txBody>
      </p:sp>
      <p:sp>
        <p:nvSpPr>
          <p:cNvPr id="4" name="Slide Number Placeholder 3"/>
          <p:cNvSpPr>
            <a:spLocks noGrp="1"/>
          </p:cNvSpPr>
          <p:nvPr>
            <p:ph type="sldNum" sz="quarter" idx="12"/>
          </p:nvPr>
        </p:nvSpPr>
        <p:spPr/>
        <p:txBody>
          <a:bodyPr/>
          <a:lstStyle/>
          <a:p>
            <a:fld id="{872AC9A5-4015-4718-912D-FD60D3360F08}" type="slidenum">
              <a:rPr lang="pt-PT" smtClean="0"/>
              <a:pPr/>
              <a:t>27</a:t>
            </a:fld>
            <a:endParaRPr lang="pt-PT"/>
          </a:p>
        </p:txBody>
      </p:sp>
    </p:spTree>
    <p:extLst>
      <p:ext uri="{BB962C8B-B14F-4D97-AF65-F5344CB8AC3E}">
        <p14:creationId xmlns:p14="http://schemas.microsoft.com/office/powerpoint/2010/main" val="15782284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75139">
                                            <p:txEl>
                                              <p:pRg st="0" end="0"/>
                                            </p:txEl>
                                          </p:spTgt>
                                        </p:tgtEl>
                                        <p:attrNameLst>
                                          <p:attrName>style.visibility</p:attrName>
                                        </p:attrNameLst>
                                      </p:cBhvr>
                                      <p:to>
                                        <p:strVal val="visible"/>
                                      </p:to>
                                    </p:set>
                                    <p:animEffect transition="in" filter="fade">
                                      <p:cBhvr>
                                        <p:cTn id="7" dur="1000"/>
                                        <p:tgtEl>
                                          <p:spTgt spid="47513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75139">
                                            <p:txEl>
                                              <p:pRg st="1" end="1"/>
                                            </p:txEl>
                                          </p:spTgt>
                                        </p:tgtEl>
                                        <p:attrNameLst>
                                          <p:attrName>style.visibility</p:attrName>
                                        </p:attrNameLst>
                                      </p:cBhvr>
                                      <p:to>
                                        <p:strVal val="visible"/>
                                      </p:to>
                                    </p:set>
                                    <p:animEffect transition="in" filter="fade">
                                      <p:cBhvr>
                                        <p:cTn id="10" dur="1000"/>
                                        <p:tgtEl>
                                          <p:spTgt spid="47513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75139">
                                            <p:txEl>
                                              <p:pRg st="2" end="2"/>
                                            </p:txEl>
                                          </p:spTgt>
                                        </p:tgtEl>
                                        <p:attrNameLst>
                                          <p:attrName>style.visibility</p:attrName>
                                        </p:attrNameLst>
                                      </p:cBhvr>
                                      <p:to>
                                        <p:strVal val="visible"/>
                                      </p:to>
                                    </p:set>
                                    <p:animEffect transition="in" filter="fade">
                                      <p:cBhvr>
                                        <p:cTn id="13" dur="1000"/>
                                        <p:tgtEl>
                                          <p:spTgt spid="47513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75139">
                                            <p:txEl>
                                              <p:pRg st="3" end="3"/>
                                            </p:txEl>
                                          </p:spTgt>
                                        </p:tgtEl>
                                        <p:attrNameLst>
                                          <p:attrName>style.visibility</p:attrName>
                                        </p:attrNameLst>
                                      </p:cBhvr>
                                      <p:to>
                                        <p:strVal val="visible"/>
                                      </p:to>
                                    </p:set>
                                    <p:animEffect transition="in" filter="fade">
                                      <p:cBhvr>
                                        <p:cTn id="16" dur="1000"/>
                                        <p:tgtEl>
                                          <p:spTgt spid="475139">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75139">
                                            <p:txEl>
                                              <p:pRg st="4" end="4"/>
                                            </p:txEl>
                                          </p:spTgt>
                                        </p:tgtEl>
                                        <p:attrNameLst>
                                          <p:attrName>style.visibility</p:attrName>
                                        </p:attrNameLst>
                                      </p:cBhvr>
                                      <p:to>
                                        <p:strVal val="visible"/>
                                      </p:to>
                                    </p:set>
                                    <p:animEffect transition="in" filter="fade">
                                      <p:cBhvr>
                                        <p:cTn id="19" dur="1000"/>
                                        <p:tgtEl>
                                          <p:spTgt spid="475139">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75139">
                                            <p:txEl>
                                              <p:pRg st="5" end="5"/>
                                            </p:txEl>
                                          </p:spTgt>
                                        </p:tgtEl>
                                        <p:attrNameLst>
                                          <p:attrName>style.visibility</p:attrName>
                                        </p:attrNameLst>
                                      </p:cBhvr>
                                      <p:to>
                                        <p:strVal val="visible"/>
                                      </p:to>
                                    </p:set>
                                    <p:animEffect transition="in" filter="fade">
                                      <p:cBhvr>
                                        <p:cTn id="22" dur="1000"/>
                                        <p:tgtEl>
                                          <p:spTgt spid="475139">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75139">
                                            <p:txEl>
                                              <p:pRg st="12" end="12"/>
                                            </p:txEl>
                                          </p:spTgt>
                                        </p:tgtEl>
                                        <p:attrNameLst>
                                          <p:attrName>style.visibility</p:attrName>
                                        </p:attrNameLst>
                                      </p:cBhvr>
                                      <p:to>
                                        <p:strVal val="visible"/>
                                      </p:to>
                                    </p:set>
                                    <p:animEffect transition="in" filter="fade">
                                      <p:cBhvr>
                                        <p:cTn id="25" dur="1000"/>
                                        <p:tgtEl>
                                          <p:spTgt spid="475139">
                                            <p:txEl>
                                              <p:pRg st="12" end="1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75139">
                                            <p:txEl>
                                              <p:pRg st="11" end="11"/>
                                            </p:txEl>
                                          </p:spTgt>
                                        </p:tgtEl>
                                        <p:attrNameLst>
                                          <p:attrName>style.visibility</p:attrName>
                                        </p:attrNameLst>
                                      </p:cBhvr>
                                      <p:to>
                                        <p:strVal val="visible"/>
                                      </p:to>
                                    </p:set>
                                    <p:animEffect transition="in" filter="fade">
                                      <p:cBhvr>
                                        <p:cTn id="28" dur="1000"/>
                                        <p:tgtEl>
                                          <p:spTgt spid="475139">
                                            <p:txEl>
                                              <p:pRg st="11" end="1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75139">
                                            <p:txEl>
                                              <p:pRg st="10" end="10"/>
                                            </p:txEl>
                                          </p:spTgt>
                                        </p:tgtEl>
                                        <p:attrNameLst>
                                          <p:attrName>style.visibility</p:attrName>
                                        </p:attrNameLst>
                                      </p:cBhvr>
                                      <p:to>
                                        <p:strVal val="visible"/>
                                      </p:to>
                                    </p:set>
                                    <p:animEffect transition="in" filter="fade">
                                      <p:cBhvr>
                                        <p:cTn id="31" dur="1000"/>
                                        <p:tgtEl>
                                          <p:spTgt spid="475139">
                                            <p:txEl>
                                              <p:pRg st="10" end="1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75139">
                                            <p:txEl>
                                              <p:pRg st="6" end="6"/>
                                            </p:txEl>
                                          </p:spTgt>
                                        </p:tgtEl>
                                        <p:attrNameLst>
                                          <p:attrName>style.visibility</p:attrName>
                                        </p:attrNameLst>
                                      </p:cBhvr>
                                      <p:to>
                                        <p:strVal val="visible"/>
                                      </p:to>
                                    </p:set>
                                    <p:animEffect transition="in" filter="fade">
                                      <p:cBhvr>
                                        <p:cTn id="34" dur="1000"/>
                                        <p:tgtEl>
                                          <p:spTgt spid="475139">
                                            <p:txEl>
                                              <p:pRg st="6" end="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75139">
                                            <p:txEl>
                                              <p:pRg st="7" end="7"/>
                                            </p:txEl>
                                          </p:spTgt>
                                        </p:tgtEl>
                                        <p:attrNameLst>
                                          <p:attrName>style.visibility</p:attrName>
                                        </p:attrNameLst>
                                      </p:cBhvr>
                                      <p:to>
                                        <p:strVal val="visible"/>
                                      </p:to>
                                    </p:set>
                                    <p:animEffect transition="in" filter="fade">
                                      <p:cBhvr>
                                        <p:cTn id="37" dur="1000"/>
                                        <p:tgtEl>
                                          <p:spTgt spid="475139">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75139">
                                            <p:txEl>
                                              <p:pRg st="8" end="8"/>
                                            </p:txEl>
                                          </p:spTgt>
                                        </p:tgtEl>
                                        <p:attrNameLst>
                                          <p:attrName>style.visibility</p:attrName>
                                        </p:attrNameLst>
                                      </p:cBhvr>
                                      <p:to>
                                        <p:strVal val="visible"/>
                                      </p:to>
                                    </p:set>
                                    <p:animEffect transition="in" filter="fade">
                                      <p:cBhvr>
                                        <p:cTn id="40" dur="1000"/>
                                        <p:tgtEl>
                                          <p:spTgt spid="475139">
                                            <p:txEl>
                                              <p:pRg st="8" end="8"/>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475139">
                                            <p:txEl>
                                              <p:pRg st="13" end="13"/>
                                            </p:txEl>
                                          </p:spTgt>
                                        </p:tgtEl>
                                        <p:attrNameLst>
                                          <p:attrName>style.visibility</p:attrName>
                                        </p:attrNameLst>
                                      </p:cBhvr>
                                      <p:to>
                                        <p:strVal val="visible"/>
                                      </p:to>
                                    </p:set>
                                    <p:animEffect transition="in" filter="fade">
                                      <p:cBhvr>
                                        <p:cTn id="43" dur="1000"/>
                                        <p:tgtEl>
                                          <p:spTgt spid="475139">
                                            <p:txEl>
                                              <p:pRg st="13" end="13"/>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475139">
                                            <p:txEl>
                                              <p:pRg st="14" end="14"/>
                                            </p:txEl>
                                          </p:spTgt>
                                        </p:tgtEl>
                                        <p:attrNameLst>
                                          <p:attrName>style.visibility</p:attrName>
                                        </p:attrNameLst>
                                      </p:cBhvr>
                                      <p:to>
                                        <p:strVal val="visible"/>
                                      </p:to>
                                    </p:set>
                                    <p:animEffect transition="in" filter="fade">
                                      <p:cBhvr>
                                        <p:cTn id="46" dur="1000"/>
                                        <p:tgtEl>
                                          <p:spTgt spid="475139">
                                            <p:txEl>
                                              <p:pRg st="14" end="14"/>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475139">
                                            <p:txEl>
                                              <p:pRg st="15" end="15"/>
                                            </p:txEl>
                                          </p:spTgt>
                                        </p:tgtEl>
                                        <p:attrNameLst>
                                          <p:attrName>style.visibility</p:attrName>
                                        </p:attrNameLst>
                                      </p:cBhvr>
                                      <p:to>
                                        <p:strVal val="visible"/>
                                      </p:to>
                                    </p:set>
                                    <p:animEffect transition="in" filter="fade">
                                      <p:cBhvr>
                                        <p:cTn id="49" dur="1000"/>
                                        <p:tgtEl>
                                          <p:spTgt spid="475139">
                                            <p:txEl>
                                              <p:pRg st="15" end="15"/>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475140"/>
                                        </p:tgtEl>
                                        <p:attrNameLst>
                                          <p:attrName>style.visibility</p:attrName>
                                        </p:attrNameLst>
                                      </p:cBhvr>
                                      <p:to>
                                        <p:strVal val="visible"/>
                                      </p:to>
                                    </p:set>
                                    <p:animEffect transition="in" filter="fade">
                                      <p:cBhvr>
                                        <p:cTn id="52" dur="1000"/>
                                        <p:tgtEl>
                                          <p:spTgt spid="475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dirty="0" smtClean="0"/>
              <a:t>MIEGI_PBL</a:t>
            </a:r>
            <a:r>
              <a:rPr lang="pt-PT" sz="4400" dirty="0"/>
              <a:t> - Organização</a:t>
            </a:r>
            <a:r>
              <a:rPr lang="pt-PT" dirty="0" smtClean="0"/>
              <a:t/>
            </a:r>
            <a:br>
              <a:rPr lang="pt-PT" dirty="0" smtClean="0"/>
            </a:br>
            <a:r>
              <a:rPr lang="pt-PT" sz="3600" dirty="0" smtClean="0"/>
              <a:t>Resumo de Projectos com Empresas</a:t>
            </a:r>
            <a:endParaRPr lang="pt-PT" dirty="0"/>
          </a:p>
        </p:txBody>
      </p:sp>
      <p:sp>
        <p:nvSpPr>
          <p:cNvPr id="8" name="Content Placeholder 7"/>
          <p:cNvSpPr>
            <a:spLocks noGrp="1"/>
          </p:cNvSpPr>
          <p:nvPr>
            <p:ph idx="1"/>
          </p:nvPr>
        </p:nvSpPr>
        <p:spPr/>
        <p:txBody>
          <a:bodyPr/>
          <a:lstStyle/>
          <a:p>
            <a:r>
              <a:rPr lang="pt-PT" dirty="0" smtClean="0"/>
              <a:t>MIEGI_PBL_41</a:t>
            </a:r>
          </a:p>
          <a:p>
            <a:pPr lvl="1"/>
            <a:r>
              <a:rPr lang="pt-PT" dirty="0" smtClean="0"/>
              <a:t>6 edições - 10 empresas - 24 grupos - 169 </a:t>
            </a:r>
            <a:r>
              <a:rPr lang="pt-PT" dirty="0" err="1" smtClean="0"/>
              <a:t>alunos.edição</a:t>
            </a:r>
            <a:endParaRPr lang="pt-PT" dirty="0" smtClean="0"/>
          </a:p>
          <a:p>
            <a:pPr lvl="1"/>
            <a:r>
              <a:rPr lang="pt-PT" sz="2400" dirty="0" smtClean="0"/>
              <a:t>“Análise e propostas de melhoria do sistema de produção”</a:t>
            </a:r>
          </a:p>
        </p:txBody>
      </p:sp>
      <p:sp>
        <p:nvSpPr>
          <p:cNvPr id="3" name="Date Placeholder 2"/>
          <p:cNvSpPr>
            <a:spLocks noGrp="1"/>
          </p:cNvSpPr>
          <p:nvPr>
            <p:ph type="dt" sz="half" idx="10"/>
          </p:nvPr>
        </p:nvSpPr>
        <p:spPr/>
        <p:txBody>
          <a:bodyPr/>
          <a:lstStyle/>
          <a:p>
            <a:r>
              <a:rPr lang="pt-PT" smtClean="0"/>
              <a:t>2012/05/16</a:t>
            </a:r>
            <a:endParaRPr lang="pt-PT"/>
          </a:p>
        </p:txBody>
      </p:sp>
      <p:sp>
        <p:nvSpPr>
          <p:cNvPr id="7" name="Footer Placeholder 6"/>
          <p:cNvSpPr>
            <a:spLocks noGrp="1"/>
          </p:cNvSpPr>
          <p:nvPr>
            <p:ph type="ftr" sz="quarter" idx="11"/>
          </p:nvPr>
        </p:nvSpPr>
        <p:spPr/>
        <p:txBody>
          <a:bodyPr/>
          <a:lstStyle/>
          <a:p>
            <a:r>
              <a:rPr lang="pt-PT" smtClean="0"/>
              <a:t>APRENDIZAGEM BASEADA EM PROJECTOS : Rui M. Lima</a:t>
            </a:r>
            <a:endParaRPr lang="pt-PT"/>
          </a:p>
        </p:txBody>
      </p:sp>
      <p:graphicFrame>
        <p:nvGraphicFramePr>
          <p:cNvPr id="4" name="Table 3"/>
          <p:cNvGraphicFramePr>
            <a:graphicFrameLocks noGrp="1"/>
          </p:cNvGraphicFramePr>
          <p:nvPr>
            <p:extLst>
              <p:ext uri="{D42A27DB-BD31-4B8C-83A1-F6EECF244321}">
                <p14:modId xmlns:p14="http://schemas.microsoft.com/office/powerpoint/2010/main" val="3900280352"/>
              </p:ext>
            </p:extLst>
          </p:nvPr>
        </p:nvGraphicFramePr>
        <p:xfrm>
          <a:off x="386535" y="3789040"/>
          <a:ext cx="8370930" cy="1986915"/>
        </p:xfrm>
        <a:graphic>
          <a:graphicData uri="http://schemas.openxmlformats.org/drawingml/2006/table">
            <a:tbl>
              <a:tblPr firstRow="1" bandRow="1">
                <a:tableStyleId>{5C22544A-7EE6-4342-B048-85BDC9FD1C3A}</a:tableStyleId>
              </a:tblPr>
              <a:tblGrid>
                <a:gridCol w="1862883"/>
                <a:gridCol w="4437817"/>
                <a:gridCol w="945105"/>
                <a:gridCol w="1125125"/>
              </a:tblGrid>
              <a:tr h="161925">
                <a:tc>
                  <a:txBody>
                    <a:bodyPr/>
                    <a:lstStyle/>
                    <a:p>
                      <a:pPr algn="l" fontAlgn="b"/>
                      <a:r>
                        <a:rPr lang="pt-PT" sz="1800" u="none" strike="noStrike" dirty="0">
                          <a:effectLst/>
                        </a:rPr>
                        <a:t>Edição</a:t>
                      </a:r>
                      <a:endParaRPr lang="pt-PT" sz="1800" b="0" i="0" u="none" strike="noStrike" dirty="0">
                        <a:effectLst/>
                        <a:latin typeface="Arial"/>
                      </a:endParaRPr>
                    </a:p>
                  </a:txBody>
                  <a:tcPr marL="9525" marR="9525" marT="9525" marB="0" anchor="b"/>
                </a:tc>
                <a:tc>
                  <a:txBody>
                    <a:bodyPr/>
                    <a:lstStyle/>
                    <a:p>
                      <a:pPr algn="l" fontAlgn="b"/>
                      <a:r>
                        <a:rPr lang="pt-PT" sz="1800" u="none" strike="noStrike" dirty="0">
                          <a:effectLst/>
                        </a:rPr>
                        <a:t>Empresas</a:t>
                      </a:r>
                      <a:endParaRPr lang="pt-PT" sz="1800" b="0" i="0" u="none" strike="noStrike" dirty="0">
                        <a:effectLst/>
                        <a:latin typeface="Arial"/>
                      </a:endParaRPr>
                    </a:p>
                  </a:txBody>
                  <a:tcPr marL="9525" marR="9525" marT="9525" marB="0" anchor="b"/>
                </a:tc>
                <a:tc>
                  <a:txBody>
                    <a:bodyPr/>
                    <a:lstStyle/>
                    <a:p>
                      <a:pPr algn="ctr" fontAlgn="b"/>
                      <a:r>
                        <a:rPr lang="pt-PT" sz="1800" u="none" strike="noStrike" dirty="0">
                          <a:effectLst/>
                        </a:rPr>
                        <a:t>Grupos</a:t>
                      </a:r>
                      <a:endParaRPr lang="pt-PT" sz="1800" b="0" i="0" u="none" strike="noStrike" dirty="0">
                        <a:effectLst/>
                        <a:latin typeface="Arial"/>
                      </a:endParaRPr>
                    </a:p>
                  </a:txBody>
                  <a:tcPr marL="9525" marR="9525" marT="9525" marB="0" anchor="b"/>
                </a:tc>
                <a:tc>
                  <a:txBody>
                    <a:bodyPr/>
                    <a:lstStyle/>
                    <a:p>
                      <a:pPr algn="ctr" fontAlgn="b"/>
                      <a:r>
                        <a:rPr lang="pt-PT" sz="1800" u="none" strike="noStrike">
                          <a:effectLst/>
                        </a:rPr>
                        <a:t>Alunos</a:t>
                      </a:r>
                      <a:endParaRPr lang="pt-PT" sz="1800" b="0" i="0" u="none" strike="noStrike">
                        <a:effectLst/>
                        <a:latin typeface="Arial"/>
                      </a:endParaRPr>
                    </a:p>
                  </a:txBody>
                  <a:tcPr marL="9525" marR="9525" marT="9525" marB="0" anchor="b"/>
                </a:tc>
              </a:tr>
              <a:tr h="161925">
                <a:tc>
                  <a:txBody>
                    <a:bodyPr/>
                    <a:lstStyle/>
                    <a:p>
                      <a:pPr algn="l" fontAlgn="b"/>
                      <a:r>
                        <a:rPr lang="pt-PT" sz="1800" u="none" strike="noStrike" dirty="0" smtClean="0">
                          <a:effectLst/>
                        </a:rPr>
                        <a:t>2005_06_LEGI51</a:t>
                      </a:r>
                      <a:endParaRPr lang="pt-PT" sz="1800" b="0" i="0" u="none" strike="noStrike" dirty="0">
                        <a:solidFill>
                          <a:srgbClr val="000000"/>
                        </a:solidFill>
                        <a:effectLst/>
                        <a:latin typeface="Arial"/>
                      </a:endParaRPr>
                    </a:p>
                  </a:txBody>
                  <a:tcPr marL="9525" marR="9525" marT="9525" marB="0" anchor="b"/>
                </a:tc>
                <a:tc>
                  <a:txBody>
                    <a:bodyPr/>
                    <a:lstStyle/>
                    <a:p>
                      <a:pPr algn="l" fontAlgn="b"/>
                      <a:r>
                        <a:rPr lang="pt-PT" sz="1800" u="none" strike="noStrike">
                          <a:effectLst/>
                        </a:rPr>
                        <a:t>Moldartpóvoa</a:t>
                      </a:r>
                      <a:endParaRPr lang="pt-PT" sz="1800" b="0" i="0" u="none" strike="noStrike">
                        <a:effectLst/>
                        <a:latin typeface="Arial"/>
                      </a:endParaRPr>
                    </a:p>
                  </a:txBody>
                  <a:tcPr marL="9525" marR="9525" marT="9525" marB="0" anchor="b"/>
                </a:tc>
                <a:tc>
                  <a:txBody>
                    <a:bodyPr/>
                    <a:lstStyle/>
                    <a:p>
                      <a:pPr algn="ctr" fontAlgn="b"/>
                      <a:r>
                        <a:rPr lang="pt-PT" sz="1800" u="none" strike="noStrike" dirty="0">
                          <a:effectLst/>
                        </a:rPr>
                        <a:t>2</a:t>
                      </a:r>
                      <a:endParaRPr lang="pt-PT" sz="1800" b="0" i="0" u="none" strike="noStrike" dirty="0">
                        <a:effectLst/>
                        <a:latin typeface="Arial"/>
                      </a:endParaRPr>
                    </a:p>
                  </a:txBody>
                  <a:tcPr marL="9525" marR="9525" marT="9525" marB="0" anchor="b"/>
                </a:tc>
                <a:tc>
                  <a:txBody>
                    <a:bodyPr/>
                    <a:lstStyle/>
                    <a:p>
                      <a:pPr algn="ctr" fontAlgn="b"/>
                      <a:r>
                        <a:rPr lang="pt-PT" sz="1800" u="none" strike="noStrike" dirty="0">
                          <a:effectLst/>
                        </a:rPr>
                        <a:t>16</a:t>
                      </a:r>
                      <a:endParaRPr lang="pt-PT" sz="1800" b="0" i="0" u="none" strike="noStrike" dirty="0">
                        <a:solidFill>
                          <a:srgbClr val="000000"/>
                        </a:solidFill>
                        <a:effectLst/>
                        <a:latin typeface="Arial"/>
                      </a:endParaRPr>
                    </a:p>
                  </a:txBody>
                  <a:tcPr marL="9525" marR="9525" marT="9525" marB="0" anchor="b"/>
                </a:tc>
              </a:tr>
              <a:tr h="161925">
                <a:tc>
                  <a:txBody>
                    <a:bodyPr/>
                    <a:lstStyle/>
                    <a:p>
                      <a:pPr algn="l" fontAlgn="b"/>
                      <a:r>
                        <a:rPr lang="pt-PT" sz="1800" u="none" strike="noStrike" dirty="0" smtClean="0">
                          <a:effectLst/>
                        </a:rPr>
                        <a:t>2006_07_MIEGI51</a:t>
                      </a:r>
                      <a:endParaRPr lang="pt-PT" sz="1800" b="0" i="0" u="none" strike="noStrike" dirty="0">
                        <a:solidFill>
                          <a:srgbClr val="000000"/>
                        </a:solidFill>
                        <a:effectLst/>
                        <a:latin typeface="Arial"/>
                      </a:endParaRPr>
                    </a:p>
                  </a:txBody>
                  <a:tcPr marL="9525" marR="9525" marT="9525" marB="0" anchor="b"/>
                </a:tc>
                <a:tc>
                  <a:txBody>
                    <a:bodyPr/>
                    <a:lstStyle/>
                    <a:p>
                      <a:pPr algn="l" fontAlgn="b"/>
                      <a:r>
                        <a:rPr lang="pt-PT" sz="1800" u="none" strike="noStrike">
                          <a:effectLst/>
                        </a:rPr>
                        <a:t>Bosch (Blaupunkt)</a:t>
                      </a:r>
                      <a:endParaRPr lang="pt-PT" sz="1800" b="0" i="0" u="none" strike="noStrike">
                        <a:effectLst/>
                        <a:latin typeface="Arial"/>
                      </a:endParaRPr>
                    </a:p>
                  </a:txBody>
                  <a:tcPr marL="9525" marR="9525" marT="9525" marB="0" anchor="b"/>
                </a:tc>
                <a:tc>
                  <a:txBody>
                    <a:bodyPr/>
                    <a:lstStyle/>
                    <a:p>
                      <a:pPr algn="ctr" fontAlgn="b"/>
                      <a:r>
                        <a:rPr lang="pt-PT" sz="1800" u="none" strike="noStrike">
                          <a:effectLst/>
                        </a:rPr>
                        <a:t>3</a:t>
                      </a:r>
                      <a:endParaRPr lang="pt-PT" sz="1800" b="0" i="0" u="none" strike="noStrike">
                        <a:effectLst/>
                        <a:latin typeface="Arial"/>
                      </a:endParaRPr>
                    </a:p>
                  </a:txBody>
                  <a:tcPr marL="9525" marR="9525" marT="9525" marB="0" anchor="b"/>
                </a:tc>
                <a:tc>
                  <a:txBody>
                    <a:bodyPr/>
                    <a:lstStyle/>
                    <a:p>
                      <a:pPr algn="ctr" fontAlgn="b"/>
                      <a:r>
                        <a:rPr lang="pt-PT" sz="1800" u="none" strike="noStrike" dirty="0">
                          <a:effectLst/>
                        </a:rPr>
                        <a:t>19</a:t>
                      </a:r>
                      <a:endParaRPr lang="pt-PT" sz="1800" b="0" i="0" u="none" strike="noStrike" dirty="0">
                        <a:solidFill>
                          <a:srgbClr val="000000"/>
                        </a:solidFill>
                        <a:effectLst/>
                        <a:latin typeface="Arial"/>
                      </a:endParaRPr>
                    </a:p>
                  </a:txBody>
                  <a:tcPr marL="9525" marR="9525" marT="9525" marB="0" anchor="b"/>
                </a:tc>
              </a:tr>
              <a:tr h="161925">
                <a:tc>
                  <a:txBody>
                    <a:bodyPr/>
                    <a:lstStyle/>
                    <a:p>
                      <a:pPr algn="l" fontAlgn="b"/>
                      <a:r>
                        <a:rPr lang="pt-PT" sz="1800" u="none" strike="noStrike" dirty="0" smtClean="0">
                          <a:effectLst/>
                        </a:rPr>
                        <a:t>2007_08_MIEGI41</a:t>
                      </a:r>
                      <a:endParaRPr lang="pt-PT" sz="1800" b="0" i="0" u="none" strike="noStrike" dirty="0">
                        <a:solidFill>
                          <a:srgbClr val="000000"/>
                        </a:solidFill>
                        <a:effectLst/>
                        <a:latin typeface="Arial"/>
                      </a:endParaRPr>
                    </a:p>
                  </a:txBody>
                  <a:tcPr marL="9525" marR="9525" marT="9525" marB="0" anchor="b"/>
                </a:tc>
                <a:tc>
                  <a:txBody>
                    <a:bodyPr/>
                    <a:lstStyle/>
                    <a:p>
                      <a:pPr algn="l" fontAlgn="b"/>
                      <a:r>
                        <a:rPr lang="pt-PT" sz="1800" u="none" strike="noStrike">
                          <a:effectLst/>
                        </a:rPr>
                        <a:t>PROHS/JSM</a:t>
                      </a:r>
                      <a:endParaRPr lang="pt-PT" sz="1800" b="0" i="0" u="none" strike="noStrike">
                        <a:effectLst/>
                        <a:latin typeface="Arial"/>
                      </a:endParaRPr>
                    </a:p>
                  </a:txBody>
                  <a:tcPr marL="9525" marR="9525" marT="9525" marB="0" anchor="b"/>
                </a:tc>
                <a:tc>
                  <a:txBody>
                    <a:bodyPr/>
                    <a:lstStyle/>
                    <a:p>
                      <a:pPr algn="ctr" fontAlgn="b"/>
                      <a:r>
                        <a:rPr lang="pt-PT" sz="1800" u="none" strike="noStrike">
                          <a:effectLst/>
                        </a:rPr>
                        <a:t>4</a:t>
                      </a:r>
                      <a:endParaRPr lang="pt-PT" sz="1800" b="0" i="0" u="none" strike="noStrike">
                        <a:effectLst/>
                        <a:latin typeface="Arial"/>
                      </a:endParaRPr>
                    </a:p>
                  </a:txBody>
                  <a:tcPr marL="9525" marR="9525" marT="9525" marB="0" anchor="b"/>
                </a:tc>
                <a:tc>
                  <a:txBody>
                    <a:bodyPr/>
                    <a:lstStyle/>
                    <a:p>
                      <a:pPr algn="ctr" fontAlgn="b"/>
                      <a:r>
                        <a:rPr lang="pt-PT" sz="1800" u="none" strike="noStrike" dirty="0">
                          <a:effectLst/>
                        </a:rPr>
                        <a:t>28</a:t>
                      </a:r>
                      <a:endParaRPr lang="pt-PT" sz="1800" b="0" i="0" u="none" strike="noStrike" dirty="0">
                        <a:solidFill>
                          <a:srgbClr val="000000"/>
                        </a:solidFill>
                        <a:effectLst/>
                        <a:latin typeface="Arial"/>
                      </a:endParaRPr>
                    </a:p>
                  </a:txBody>
                  <a:tcPr marL="9525" marR="9525" marT="9525" marB="0" anchor="b"/>
                </a:tc>
              </a:tr>
              <a:tr h="161925">
                <a:tc>
                  <a:txBody>
                    <a:bodyPr/>
                    <a:lstStyle/>
                    <a:p>
                      <a:pPr algn="l" fontAlgn="b"/>
                      <a:r>
                        <a:rPr lang="pt-PT" sz="1800" u="none" strike="noStrike" dirty="0" smtClean="0">
                          <a:effectLst/>
                        </a:rPr>
                        <a:t>2008_09_MIEGI41</a:t>
                      </a:r>
                      <a:endParaRPr lang="pt-PT" sz="1800" b="0" i="0" u="none" strike="noStrike" dirty="0">
                        <a:solidFill>
                          <a:srgbClr val="000000"/>
                        </a:solidFill>
                        <a:effectLst/>
                        <a:latin typeface="Arial"/>
                      </a:endParaRPr>
                    </a:p>
                  </a:txBody>
                  <a:tcPr marL="9525" marR="9525" marT="9525" marB="0" anchor="b"/>
                </a:tc>
                <a:tc>
                  <a:txBody>
                    <a:bodyPr/>
                    <a:lstStyle/>
                    <a:p>
                      <a:pPr algn="l" fontAlgn="b"/>
                      <a:r>
                        <a:rPr lang="sv-SE" sz="1800" u="none" strike="noStrike" dirty="0">
                          <a:effectLst/>
                        </a:rPr>
                        <a:t>Actaris; </a:t>
                      </a:r>
                      <a:r>
                        <a:rPr lang="sv-SE" sz="1800" u="none" strike="noStrike" dirty="0" smtClean="0">
                          <a:effectLst/>
                        </a:rPr>
                        <a:t>Bosch; </a:t>
                      </a:r>
                      <a:r>
                        <a:rPr lang="sv-SE" sz="1800" u="none" strike="noStrike" dirty="0">
                          <a:effectLst/>
                        </a:rPr>
                        <a:t>ETMA; Texal</a:t>
                      </a:r>
                      <a:endParaRPr lang="sv-SE" sz="1800" b="0" i="0" u="none" strike="noStrike" dirty="0">
                        <a:effectLst/>
                        <a:latin typeface="Arial"/>
                      </a:endParaRPr>
                    </a:p>
                  </a:txBody>
                  <a:tcPr marL="9525" marR="9525" marT="9525" marB="0" anchor="b"/>
                </a:tc>
                <a:tc>
                  <a:txBody>
                    <a:bodyPr/>
                    <a:lstStyle/>
                    <a:p>
                      <a:pPr algn="ctr" fontAlgn="b"/>
                      <a:r>
                        <a:rPr lang="pt-PT" sz="1800" u="none" strike="noStrike">
                          <a:effectLst/>
                        </a:rPr>
                        <a:t>4</a:t>
                      </a:r>
                      <a:endParaRPr lang="pt-PT" sz="1800" b="0" i="0" u="none" strike="noStrike">
                        <a:effectLst/>
                        <a:latin typeface="Arial"/>
                      </a:endParaRPr>
                    </a:p>
                  </a:txBody>
                  <a:tcPr marL="9525" marR="9525" marT="9525" marB="0" anchor="b"/>
                </a:tc>
                <a:tc>
                  <a:txBody>
                    <a:bodyPr/>
                    <a:lstStyle/>
                    <a:p>
                      <a:pPr algn="ctr" fontAlgn="b"/>
                      <a:r>
                        <a:rPr lang="pt-PT" sz="1800" u="none" strike="noStrike" dirty="0">
                          <a:effectLst/>
                        </a:rPr>
                        <a:t>27</a:t>
                      </a:r>
                      <a:endParaRPr lang="pt-PT" sz="1800" b="0" i="0" u="none" strike="noStrike" dirty="0">
                        <a:solidFill>
                          <a:srgbClr val="000000"/>
                        </a:solidFill>
                        <a:effectLst/>
                        <a:latin typeface="Arial"/>
                      </a:endParaRPr>
                    </a:p>
                  </a:txBody>
                  <a:tcPr marL="9525" marR="9525" marT="9525" marB="0" anchor="b"/>
                </a:tc>
              </a:tr>
              <a:tr h="161925">
                <a:tc>
                  <a:txBody>
                    <a:bodyPr/>
                    <a:lstStyle/>
                    <a:p>
                      <a:pPr algn="l" fontAlgn="b"/>
                      <a:r>
                        <a:rPr lang="pt-PT" sz="1800" u="none" strike="noStrike" dirty="0" smtClean="0">
                          <a:effectLst/>
                        </a:rPr>
                        <a:t>2009_10_MIEGI41</a:t>
                      </a:r>
                      <a:endParaRPr lang="pt-PT" sz="1800" b="0" i="0" u="none" strike="noStrike" dirty="0">
                        <a:solidFill>
                          <a:srgbClr val="000000"/>
                        </a:solidFill>
                        <a:effectLst/>
                        <a:latin typeface="Arial"/>
                      </a:endParaRPr>
                    </a:p>
                  </a:txBody>
                  <a:tcPr marL="9525" marR="9525" marT="9525" marB="0" anchor="b"/>
                </a:tc>
                <a:tc>
                  <a:txBody>
                    <a:bodyPr/>
                    <a:lstStyle/>
                    <a:p>
                      <a:pPr algn="l" fontAlgn="b"/>
                      <a:r>
                        <a:rPr lang="pt-PT" sz="1800" u="none" strike="noStrike">
                          <a:effectLst/>
                        </a:rPr>
                        <a:t>Kyaia; Camport; AmiShoes</a:t>
                      </a:r>
                      <a:endParaRPr lang="pt-PT" sz="1800" b="0" i="0" u="none" strike="noStrike">
                        <a:effectLst/>
                        <a:latin typeface="Arial"/>
                      </a:endParaRPr>
                    </a:p>
                  </a:txBody>
                  <a:tcPr marL="9525" marR="9525" marT="9525" marB="0" anchor="b"/>
                </a:tc>
                <a:tc>
                  <a:txBody>
                    <a:bodyPr/>
                    <a:lstStyle/>
                    <a:p>
                      <a:pPr algn="ctr" fontAlgn="b"/>
                      <a:r>
                        <a:rPr lang="pt-PT" sz="1800" u="none" strike="noStrike">
                          <a:effectLst/>
                        </a:rPr>
                        <a:t>5</a:t>
                      </a:r>
                      <a:endParaRPr lang="pt-PT" sz="1800" b="0" i="0" u="none" strike="noStrike">
                        <a:effectLst/>
                        <a:latin typeface="Arial"/>
                      </a:endParaRPr>
                    </a:p>
                  </a:txBody>
                  <a:tcPr marL="9525" marR="9525" marT="9525" marB="0" anchor="b"/>
                </a:tc>
                <a:tc>
                  <a:txBody>
                    <a:bodyPr/>
                    <a:lstStyle/>
                    <a:p>
                      <a:pPr algn="ctr" fontAlgn="b"/>
                      <a:r>
                        <a:rPr lang="pt-PT" sz="1800" u="none" strike="noStrike" dirty="0">
                          <a:effectLst/>
                        </a:rPr>
                        <a:t>39</a:t>
                      </a:r>
                      <a:endParaRPr lang="pt-PT" sz="1800" b="0" i="0" u="none" strike="noStrike" dirty="0">
                        <a:solidFill>
                          <a:srgbClr val="000000"/>
                        </a:solidFill>
                        <a:effectLst/>
                        <a:latin typeface="Arial"/>
                      </a:endParaRPr>
                    </a:p>
                  </a:txBody>
                  <a:tcPr marL="9525" marR="9525" marT="9525" marB="0" anchor="b"/>
                </a:tc>
              </a:tr>
              <a:tr h="161925">
                <a:tc>
                  <a:txBody>
                    <a:bodyPr/>
                    <a:lstStyle/>
                    <a:p>
                      <a:pPr algn="l" fontAlgn="b"/>
                      <a:r>
                        <a:rPr lang="pt-PT" sz="1800" u="none" strike="noStrike" dirty="0" smtClean="0">
                          <a:effectLst/>
                        </a:rPr>
                        <a:t>2010_11_MIEGI41</a:t>
                      </a:r>
                      <a:endParaRPr lang="pt-PT" sz="1800" b="0" i="0" u="none" strike="noStrike" dirty="0">
                        <a:solidFill>
                          <a:srgbClr val="000000"/>
                        </a:solidFill>
                        <a:effectLst/>
                        <a:latin typeface="Arial"/>
                      </a:endParaRPr>
                    </a:p>
                  </a:txBody>
                  <a:tcPr marL="9525" marR="9525" marT="9525" marB="0" anchor="b"/>
                </a:tc>
                <a:tc>
                  <a:txBody>
                    <a:bodyPr/>
                    <a:lstStyle/>
                    <a:p>
                      <a:pPr algn="l" fontAlgn="b"/>
                      <a:r>
                        <a:rPr lang="pt-PT" sz="1800" u="none" strike="noStrike">
                          <a:effectLst/>
                        </a:rPr>
                        <a:t>Preh</a:t>
                      </a:r>
                      <a:endParaRPr lang="pt-PT" sz="1800" b="0" i="0" u="none" strike="noStrike">
                        <a:effectLst/>
                        <a:latin typeface="Arial"/>
                      </a:endParaRPr>
                    </a:p>
                  </a:txBody>
                  <a:tcPr marL="9525" marR="9525" marT="9525" marB="0" anchor="b"/>
                </a:tc>
                <a:tc>
                  <a:txBody>
                    <a:bodyPr/>
                    <a:lstStyle/>
                    <a:p>
                      <a:pPr algn="ctr" fontAlgn="b"/>
                      <a:r>
                        <a:rPr lang="pt-PT" sz="1800" u="none" strike="noStrike">
                          <a:effectLst/>
                        </a:rPr>
                        <a:t>6</a:t>
                      </a:r>
                      <a:endParaRPr lang="pt-PT" sz="1800" b="0" i="0" u="none" strike="noStrike">
                        <a:effectLst/>
                        <a:latin typeface="Arial"/>
                      </a:endParaRPr>
                    </a:p>
                  </a:txBody>
                  <a:tcPr marL="9525" marR="9525" marT="9525" marB="0" anchor="b"/>
                </a:tc>
                <a:tc>
                  <a:txBody>
                    <a:bodyPr/>
                    <a:lstStyle/>
                    <a:p>
                      <a:pPr algn="ctr" fontAlgn="b"/>
                      <a:r>
                        <a:rPr lang="pt-PT" sz="1800" u="none" strike="noStrike" dirty="0">
                          <a:effectLst/>
                        </a:rPr>
                        <a:t>40</a:t>
                      </a:r>
                      <a:endParaRPr lang="pt-PT" sz="1800" b="0" i="0" u="none" strike="noStrike" dirty="0">
                        <a:solidFill>
                          <a:srgbClr val="000000"/>
                        </a:solidFill>
                        <a:effectLst/>
                        <a:latin typeface="Arial"/>
                      </a:endParaRPr>
                    </a:p>
                  </a:txBody>
                  <a:tcPr marL="9525" marR="9525" marT="9525" marB="0" anchor="b"/>
                </a:tc>
              </a:tr>
            </a:tbl>
          </a:graphicData>
        </a:graphic>
      </p:graphicFrame>
      <p:sp>
        <p:nvSpPr>
          <p:cNvPr id="5" name="Slide Number Placeholder 4"/>
          <p:cNvSpPr>
            <a:spLocks noGrp="1"/>
          </p:cNvSpPr>
          <p:nvPr>
            <p:ph type="sldNum" sz="quarter" idx="12"/>
          </p:nvPr>
        </p:nvSpPr>
        <p:spPr/>
        <p:txBody>
          <a:bodyPr/>
          <a:lstStyle/>
          <a:p>
            <a:fld id="{872AC9A5-4015-4718-912D-FD60D3360F08}" type="slidenum">
              <a:rPr lang="pt-PT" smtClean="0"/>
              <a:pPr/>
              <a:t>28</a:t>
            </a:fld>
            <a:endParaRPr lang="pt-PT"/>
          </a:p>
        </p:txBody>
      </p:sp>
    </p:spTree>
    <p:extLst>
      <p:ext uri="{BB962C8B-B14F-4D97-AF65-F5344CB8AC3E}">
        <p14:creationId xmlns:p14="http://schemas.microsoft.com/office/powerpoint/2010/main" val="28358162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pt-PT" dirty="0" smtClean="0"/>
              <a:t>2009_10_MIEGI_PBL_41</a:t>
            </a:r>
            <a:r>
              <a:rPr lang="pt-PT" dirty="0"/>
              <a:t/>
            </a:r>
            <a:br>
              <a:rPr lang="pt-PT" dirty="0"/>
            </a:br>
            <a:r>
              <a:rPr lang="pt-PT" sz="3100" dirty="0" smtClean="0"/>
              <a:t>Exemplo de Resultados de Projetos </a:t>
            </a:r>
            <a:r>
              <a:rPr lang="pt-PT" sz="3100" dirty="0"/>
              <a:t>com </a:t>
            </a:r>
            <a:r>
              <a:rPr lang="pt-PT" sz="3100" dirty="0" smtClean="0"/>
              <a:t>Empresa</a:t>
            </a:r>
            <a:endParaRPr lang="pt-PT" sz="3100" dirty="0"/>
          </a:p>
        </p:txBody>
      </p:sp>
      <p:sp>
        <p:nvSpPr>
          <p:cNvPr id="4" name="Date Placeholder 3"/>
          <p:cNvSpPr>
            <a:spLocks noGrp="1"/>
          </p:cNvSpPr>
          <p:nvPr>
            <p:ph type="dt" sz="half" idx="10"/>
          </p:nvPr>
        </p:nvSpPr>
        <p:spPr/>
        <p:txBody>
          <a:bodyPr/>
          <a:lstStyle/>
          <a:p>
            <a:r>
              <a:rPr lang="pt-PT" smtClean="0"/>
              <a:t>2012/05/16</a:t>
            </a:r>
            <a:endParaRPr lang="pt-PT"/>
          </a:p>
        </p:txBody>
      </p:sp>
      <p:sp>
        <p:nvSpPr>
          <p:cNvPr id="5" name="Footer Placeholder 4"/>
          <p:cNvSpPr>
            <a:spLocks noGrp="1"/>
          </p:cNvSpPr>
          <p:nvPr>
            <p:ph type="ftr" sz="quarter" idx="11"/>
          </p:nvPr>
        </p:nvSpPr>
        <p:spPr/>
        <p:txBody>
          <a:bodyPr/>
          <a:lstStyle/>
          <a:p>
            <a:r>
              <a:rPr lang="pt-PT" smtClean="0"/>
              <a:t>APRENDIZAGEM BASEADA EM PROJECTOS : Rui M. Lima</a:t>
            </a:r>
            <a:endParaRPr lang="pt-PT"/>
          </a:p>
        </p:txBody>
      </p:sp>
      <p:grpSp>
        <p:nvGrpSpPr>
          <p:cNvPr id="10" name="Group 9"/>
          <p:cNvGrpSpPr/>
          <p:nvPr/>
        </p:nvGrpSpPr>
        <p:grpSpPr>
          <a:xfrm>
            <a:off x="206515" y="1538790"/>
            <a:ext cx="8392670" cy="3470934"/>
            <a:chOff x="206515" y="1538790"/>
            <a:chExt cx="8392670" cy="3470934"/>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06515" y="1538790"/>
              <a:ext cx="8262410" cy="3470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617005" y="2213865"/>
              <a:ext cx="3982180" cy="261610"/>
            </a:xfrm>
            <a:prstGeom prst="rect">
              <a:avLst/>
            </a:prstGeom>
            <a:solidFill>
              <a:schemeClr val="bg1"/>
            </a:solidFill>
          </p:spPr>
          <p:txBody>
            <a:bodyPr wrap="none" rtlCol="0">
              <a:spAutoFit/>
            </a:bodyPr>
            <a:lstStyle/>
            <a:p>
              <a:r>
                <a:rPr lang="pt-PT" sz="1100" dirty="0"/>
                <a:t>Figura 28- Modelação BPML: Subprocesso do tratamento de reclamações</a:t>
              </a:r>
            </a:p>
          </p:txBody>
        </p:sp>
      </p:grpSp>
      <p:grpSp>
        <p:nvGrpSpPr>
          <p:cNvPr id="11" name="Group 10"/>
          <p:cNvGrpSpPr/>
          <p:nvPr/>
        </p:nvGrpSpPr>
        <p:grpSpPr>
          <a:xfrm>
            <a:off x="1736685" y="2843935"/>
            <a:ext cx="7407315" cy="3726995"/>
            <a:chOff x="1736685" y="2843935"/>
            <a:chExt cx="7407315" cy="3726995"/>
          </a:xfrm>
        </p:grpSpPr>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36685" y="2843935"/>
              <a:ext cx="7407315" cy="372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671900" y="6309320"/>
              <a:ext cx="3770584" cy="261610"/>
            </a:xfrm>
            <a:prstGeom prst="rect">
              <a:avLst/>
            </a:prstGeom>
            <a:noFill/>
          </p:spPr>
          <p:txBody>
            <a:bodyPr wrap="none" rtlCol="0">
              <a:spAutoFit/>
            </a:bodyPr>
            <a:lstStyle/>
            <a:p>
              <a:r>
                <a:rPr lang="pt-PT" sz="1100" dirty="0"/>
                <a:t>Figura 29 - Modelação da empresa em especial secção de Montagem</a:t>
              </a:r>
            </a:p>
          </p:txBody>
        </p:sp>
      </p:grpSp>
      <p:pic>
        <p:nvPicPr>
          <p:cNvPr id="14" name="Picture 1" descr="C:\Users\rml\Documents\Dropbox\investig\projectos\parceria - usp-sc\usp-sc - pbl - 20111010-11 - workshop\USP_SC - PBL - 20111010 - MANHA\Pages from PLE2_Relat_Final_RML.pdf.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23194" y="1650440"/>
            <a:ext cx="3479990" cy="492049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6738522D-C9ED-425B-8E6C-19683DB6B928}" type="slidenum">
              <a:rPr lang="pt-PT" smtClean="0"/>
              <a:pPr/>
              <a:t>29</a:t>
            </a:fld>
            <a:endParaRPr lang="pt-PT"/>
          </a:p>
        </p:txBody>
      </p:sp>
    </p:spTree>
    <p:extLst>
      <p:ext uri="{BB962C8B-B14F-4D97-AF65-F5344CB8AC3E}">
        <p14:creationId xmlns:p14="http://schemas.microsoft.com/office/powerpoint/2010/main" val="319153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4" descr="DSC_0218.JPG"/>
          <p:cNvPicPr>
            <a:picLocks noChangeAspect="1"/>
          </p:cNvPicPr>
          <p:nvPr/>
        </p:nvPicPr>
        <p:blipFill>
          <a:blip r:embed="rId3" cstate="print"/>
          <a:srcRect/>
          <a:stretch>
            <a:fillRect/>
          </a:stretch>
        </p:blipFill>
        <p:spPr bwMode="auto">
          <a:xfrm>
            <a:off x="0" y="-142875"/>
            <a:ext cx="9144000" cy="7000875"/>
          </a:xfrm>
          <a:prstGeom prst="rect">
            <a:avLst/>
          </a:prstGeom>
          <a:noFill/>
          <a:ln w="9525">
            <a:noFill/>
            <a:miter lim="800000"/>
            <a:headEnd/>
            <a:tailEnd/>
          </a:ln>
        </p:spPr>
      </p:pic>
      <p:pic>
        <p:nvPicPr>
          <p:cNvPr id="19459" name="Picture 9" descr="simbolo"/>
          <p:cNvPicPr>
            <a:picLocks noChangeAspect="1" noChangeArrowheads="1"/>
          </p:cNvPicPr>
          <p:nvPr/>
        </p:nvPicPr>
        <p:blipFill>
          <a:blip r:embed="rId4" cstate="print"/>
          <a:srcRect/>
          <a:stretch>
            <a:fillRect/>
          </a:stretch>
        </p:blipFill>
        <p:spPr bwMode="auto">
          <a:xfrm>
            <a:off x="238125" y="6275388"/>
            <a:ext cx="828675" cy="407987"/>
          </a:xfrm>
          <a:prstGeom prst="rect">
            <a:avLst/>
          </a:prstGeom>
          <a:noFill/>
          <a:ln w="9525">
            <a:noFill/>
            <a:miter lim="800000"/>
            <a:headEnd/>
            <a:tailEnd/>
          </a:ln>
        </p:spPr>
      </p:pic>
      <p:sp>
        <p:nvSpPr>
          <p:cNvPr id="19460" name="Text Box 10"/>
          <p:cNvSpPr txBox="1">
            <a:spLocks noChangeArrowheads="1"/>
          </p:cNvSpPr>
          <p:nvPr/>
        </p:nvSpPr>
        <p:spPr bwMode="auto">
          <a:xfrm>
            <a:off x="2771775" y="5856288"/>
            <a:ext cx="6048375" cy="903287"/>
          </a:xfrm>
          <a:prstGeom prst="rect">
            <a:avLst/>
          </a:prstGeom>
          <a:noFill/>
          <a:ln w="12700">
            <a:noFill/>
            <a:miter lim="800000"/>
            <a:headEnd type="none" w="sm" len="sm"/>
            <a:tailEnd type="none" w="sm" len="sm"/>
          </a:ln>
        </p:spPr>
        <p:txBody>
          <a:bodyPr>
            <a:spAutoFit/>
          </a:bodyPr>
          <a:lstStyle/>
          <a:p>
            <a:pPr algn="r" defTabSz="762000" eaLnBrk="0" hangingPunct="0">
              <a:lnSpc>
                <a:spcPct val="90000"/>
              </a:lnSpc>
              <a:spcBef>
                <a:spcPct val="50000"/>
              </a:spcBef>
            </a:pPr>
            <a:r>
              <a:rPr lang="pt-PT" sz="2800" b="1">
                <a:latin typeface="Arial" charset="0"/>
                <a:cs typeface="Arial" charset="0"/>
              </a:rPr>
              <a:t>Universidade do Minho</a:t>
            </a:r>
          </a:p>
          <a:p>
            <a:pPr algn="r" defTabSz="762000" eaLnBrk="0" hangingPunct="0">
              <a:lnSpc>
                <a:spcPct val="90000"/>
              </a:lnSpc>
              <a:spcBef>
                <a:spcPct val="50000"/>
              </a:spcBef>
            </a:pPr>
            <a:r>
              <a:rPr lang="pt-PT" sz="2000" b="1">
                <a:latin typeface="Arial" charset="0"/>
                <a:cs typeface="Arial" charset="0"/>
              </a:rPr>
              <a:t>Campus de Azurém</a:t>
            </a:r>
          </a:p>
        </p:txBody>
      </p:sp>
      <p:sp>
        <p:nvSpPr>
          <p:cNvPr id="2" name="Date Placeholder 1"/>
          <p:cNvSpPr>
            <a:spLocks noGrp="1"/>
          </p:cNvSpPr>
          <p:nvPr>
            <p:ph type="dt" sz="half" idx="10"/>
          </p:nvPr>
        </p:nvSpPr>
        <p:spPr/>
        <p:txBody>
          <a:bodyPr/>
          <a:lstStyle/>
          <a:p>
            <a:r>
              <a:rPr lang="pt-PT" smtClean="0"/>
              <a:t>2012/05/16</a:t>
            </a:r>
            <a:endParaRPr lang="pt-PT"/>
          </a:p>
        </p:txBody>
      </p:sp>
      <p:sp>
        <p:nvSpPr>
          <p:cNvPr id="3" name="Footer Placeholder 2"/>
          <p:cNvSpPr>
            <a:spLocks noGrp="1"/>
          </p:cNvSpPr>
          <p:nvPr>
            <p:ph type="ftr" sz="quarter" idx="11"/>
          </p:nvPr>
        </p:nvSpPr>
        <p:spPr/>
        <p:txBody>
          <a:bodyPr/>
          <a:lstStyle/>
          <a:p>
            <a:r>
              <a:rPr lang="pt-PT" smtClean="0"/>
              <a:t>APRENDIZAGEM BASEADA EM PROJECTOS : Rui M. Lima</a:t>
            </a:r>
            <a:endParaRPr lang="pt-PT"/>
          </a:p>
        </p:txBody>
      </p:sp>
      <p:sp>
        <p:nvSpPr>
          <p:cNvPr id="4" name="Slide Number Placeholder 3"/>
          <p:cNvSpPr>
            <a:spLocks noGrp="1"/>
          </p:cNvSpPr>
          <p:nvPr>
            <p:ph type="sldNum" sz="quarter" idx="12"/>
          </p:nvPr>
        </p:nvSpPr>
        <p:spPr/>
        <p:txBody>
          <a:bodyPr/>
          <a:lstStyle/>
          <a:p>
            <a:fld id="{872AC9A5-4015-4718-912D-FD60D3360F08}" type="slidenum">
              <a:rPr lang="pt-PT" smtClean="0"/>
              <a:pPr/>
              <a:t>3</a:t>
            </a:fld>
            <a:endParaRPr lang="pt-PT"/>
          </a:p>
        </p:txBody>
      </p:sp>
    </p:spTree>
    <p:extLst>
      <p:ext uri="{BB962C8B-B14F-4D97-AF65-F5344CB8AC3E}">
        <p14:creationId xmlns:p14="http://schemas.microsoft.com/office/powerpoint/2010/main" val="27869407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p:txBody>
          <a:bodyPr>
            <a:normAutofit/>
          </a:bodyPr>
          <a:lstStyle/>
          <a:p>
            <a:r>
              <a:rPr lang="pt-PT" sz="4600" dirty="0" smtClean="0"/>
              <a:t>MIEGI_PBL - Organização</a:t>
            </a:r>
            <a:endParaRPr lang="pt-PT" sz="3600" dirty="0"/>
          </a:p>
        </p:txBody>
      </p:sp>
      <p:sp>
        <p:nvSpPr>
          <p:cNvPr id="475139" name="Rectangle 3"/>
          <p:cNvSpPr>
            <a:spLocks noGrp="1" noChangeArrowheads="1"/>
          </p:cNvSpPr>
          <p:nvPr>
            <p:ph idx="1"/>
          </p:nvPr>
        </p:nvSpPr>
        <p:spPr/>
        <p:txBody>
          <a:bodyPr>
            <a:normAutofit/>
          </a:bodyPr>
          <a:lstStyle/>
          <a:p>
            <a:r>
              <a:rPr lang="pt-PT" dirty="0"/>
              <a:t>Resumo de Semestres PBL </a:t>
            </a:r>
          </a:p>
          <a:p>
            <a:pPr lvl="1"/>
            <a:r>
              <a:rPr lang="pt-PT" dirty="0" smtClean="0"/>
              <a:t>7 anos </a:t>
            </a:r>
            <a:r>
              <a:rPr lang="pt-PT" dirty="0" err="1" smtClean="0"/>
              <a:t>lectivos</a:t>
            </a:r>
            <a:endParaRPr lang="pt-PT" dirty="0" smtClean="0"/>
          </a:p>
          <a:p>
            <a:pPr lvl="1"/>
            <a:endParaRPr lang="pt-PT" dirty="0" smtClean="0"/>
          </a:p>
          <a:p>
            <a:pPr lvl="1"/>
            <a:r>
              <a:rPr lang="pt-PT" dirty="0" smtClean="0"/>
              <a:t>23 edições</a:t>
            </a:r>
          </a:p>
          <a:p>
            <a:pPr lvl="2"/>
            <a:r>
              <a:rPr lang="pt-PT" dirty="0" smtClean="0"/>
              <a:t>12 empresas participaram em 15 edições</a:t>
            </a:r>
          </a:p>
          <a:p>
            <a:pPr lvl="2"/>
            <a:endParaRPr lang="pt-PT" dirty="0" smtClean="0"/>
          </a:p>
          <a:p>
            <a:pPr lvl="1"/>
            <a:r>
              <a:rPr lang="pt-PT" dirty="0" smtClean="0"/>
              <a:t>113 grupos</a:t>
            </a:r>
          </a:p>
          <a:p>
            <a:pPr lvl="1"/>
            <a:r>
              <a:rPr lang="pt-PT" dirty="0" smtClean="0"/>
              <a:t>802 </a:t>
            </a:r>
            <a:r>
              <a:rPr lang="pt-PT" dirty="0" err="1" smtClean="0"/>
              <a:t>alunos.edição</a:t>
            </a:r>
            <a:endParaRPr lang="pt-PT" dirty="0" smtClean="0"/>
          </a:p>
        </p:txBody>
      </p:sp>
      <p:sp>
        <p:nvSpPr>
          <p:cNvPr id="2" name="Date Placeholder 1"/>
          <p:cNvSpPr>
            <a:spLocks noGrp="1"/>
          </p:cNvSpPr>
          <p:nvPr>
            <p:ph type="dt" sz="half" idx="10"/>
          </p:nvPr>
        </p:nvSpPr>
        <p:spPr/>
        <p:txBody>
          <a:bodyPr/>
          <a:lstStyle/>
          <a:p>
            <a:r>
              <a:rPr lang="pt-PT" smtClean="0"/>
              <a:t>2012/05/16</a:t>
            </a:r>
            <a:endParaRPr lang="pt-PT"/>
          </a:p>
        </p:txBody>
      </p:sp>
      <p:sp>
        <p:nvSpPr>
          <p:cNvPr id="3" name="Footer Placeholder 2"/>
          <p:cNvSpPr>
            <a:spLocks noGrp="1"/>
          </p:cNvSpPr>
          <p:nvPr>
            <p:ph type="ftr" sz="quarter" idx="11"/>
          </p:nvPr>
        </p:nvSpPr>
        <p:spPr/>
        <p:txBody>
          <a:bodyPr/>
          <a:lstStyle/>
          <a:p>
            <a:r>
              <a:rPr lang="pt-PT" smtClean="0"/>
              <a:t>APRENDIZAGEM BASEADA EM PROJECTOS : Rui M. Lima</a:t>
            </a:r>
            <a:endParaRPr lang="pt-PT"/>
          </a:p>
        </p:txBody>
      </p:sp>
      <p:sp>
        <p:nvSpPr>
          <p:cNvPr id="4" name="Slide Number Placeholder 3"/>
          <p:cNvSpPr>
            <a:spLocks noGrp="1"/>
          </p:cNvSpPr>
          <p:nvPr>
            <p:ph type="sldNum" sz="quarter" idx="12"/>
          </p:nvPr>
        </p:nvSpPr>
        <p:spPr/>
        <p:txBody>
          <a:bodyPr/>
          <a:lstStyle/>
          <a:p>
            <a:fld id="{872AC9A5-4015-4718-912D-FD60D3360F08}" type="slidenum">
              <a:rPr lang="pt-PT" smtClean="0"/>
              <a:pPr/>
              <a:t>30</a:t>
            </a:fld>
            <a:endParaRPr lang="pt-PT"/>
          </a:p>
        </p:txBody>
      </p:sp>
    </p:spTree>
    <p:extLst>
      <p:ext uri="{BB962C8B-B14F-4D97-AF65-F5344CB8AC3E}">
        <p14:creationId xmlns:p14="http://schemas.microsoft.com/office/powerpoint/2010/main" val="14753851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75139">
                                            <p:txEl>
                                              <p:pRg st="0" end="0"/>
                                            </p:txEl>
                                          </p:spTgt>
                                        </p:tgtEl>
                                        <p:attrNameLst>
                                          <p:attrName>style.visibility</p:attrName>
                                        </p:attrNameLst>
                                      </p:cBhvr>
                                      <p:to>
                                        <p:strVal val="visible"/>
                                      </p:to>
                                    </p:set>
                                    <p:animEffect transition="in" filter="fade">
                                      <p:cBhvr>
                                        <p:cTn id="7" dur="1000"/>
                                        <p:tgtEl>
                                          <p:spTgt spid="47513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75139">
                                            <p:txEl>
                                              <p:pRg st="1" end="1"/>
                                            </p:txEl>
                                          </p:spTgt>
                                        </p:tgtEl>
                                        <p:attrNameLst>
                                          <p:attrName>style.visibility</p:attrName>
                                        </p:attrNameLst>
                                      </p:cBhvr>
                                      <p:to>
                                        <p:strVal val="visible"/>
                                      </p:to>
                                    </p:set>
                                    <p:animEffect transition="in" filter="fade">
                                      <p:cBhvr>
                                        <p:cTn id="10" dur="1000"/>
                                        <p:tgtEl>
                                          <p:spTgt spid="47513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75139">
                                            <p:txEl>
                                              <p:pRg st="3" end="3"/>
                                            </p:txEl>
                                          </p:spTgt>
                                        </p:tgtEl>
                                        <p:attrNameLst>
                                          <p:attrName>style.visibility</p:attrName>
                                        </p:attrNameLst>
                                      </p:cBhvr>
                                      <p:to>
                                        <p:strVal val="visible"/>
                                      </p:to>
                                    </p:set>
                                    <p:animEffect transition="in" filter="fade">
                                      <p:cBhvr>
                                        <p:cTn id="13" dur="1000"/>
                                        <p:tgtEl>
                                          <p:spTgt spid="475139">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75139">
                                            <p:txEl>
                                              <p:pRg st="4" end="4"/>
                                            </p:txEl>
                                          </p:spTgt>
                                        </p:tgtEl>
                                        <p:attrNameLst>
                                          <p:attrName>style.visibility</p:attrName>
                                        </p:attrNameLst>
                                      </p:cBhvr>
                                      <p:to>
                                        <p:strVal val="visible"/>
                                      </p:to>
                                    </p:set>
                                    <p:animEffect transition="in" filter="fade">
                                      <p:cBhvr>
                                        <p:cTn id="16" dur="1000"/>
                                        <p:tgtEl>
                                          <p:spTgt spid="475139">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75139">
                                            <p:txEl>
                                              <p:pRg st="6" end="6"/>
                                            </p:txEl>
                                          </p:spTgt>
                                        </p:tgtEl>
                                        <p:attrNameLst>
                                          <p:attrName>style.visibility</p:attrName>
                                        </p:attrNameLst>
                                      </p:cBhvr>
                                      <p:to>
                                        <p:strVal val="visible"/>
                                      </p:to>
                                    </p:set>
                                    <p:animEffect transition="in" filter="fade">
                                      <p:cBhvr>
                                        <p:cTn id="19" dur="1000"/>
                                        <p:tgtEl>
                                          <p:spTgt spid="475139">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75139">
                                            <p:txEl>
                                              <p:pRg st="7" end="7"/>
                                            </p:txEl>
                                          </p:spTgt>
                                        </p:tgtEl>
                                        <p:attrNameLst>
                                          <p:attrName>style.visibility</p:attrName>
                                        </p:attrNameLst>
                                      </p:cBhvr>
                                      <p:to>
                                        <p:strVal val="visible"/>
                                      </p:to>
                                    </p:set>
                                    <p:animEffect transition="in" filter="fade">
                                      <p:cBhvr>
                                        <p:cTn id="22" dur="1000"/>
                                        <p:tgtEl>
                                          <p:spTgt spid="4751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p:txBody>
          <a:bodyPr>
            <a:normAutofit fontScale="90000"/>
          </a:bodyPr>
          <a:lstStyle/>
          <a:p>
            <a:r>
              <a:rPr lang="pt-PT" dirty="0" smtClean="0"/>
              <a:t>MIEGI_PBL – Avaliação do Processo</a:t>
            </a:r>
            <a:endParaRPr lang="en-US" dirty="0"/>
          </a:p>
        </p:txBody>
      </p:sp>
      <p:sp>
        <p:nvSpPr>
          <p:cNvPr id="7" name="Content Placeholder 6"/>
          <p:cNvSpPr>
            <a:spLocks noGrp="1"/>
          </p:cNvSpPr>
          <p:nvPr>
            <p:ph idx="1"/>
          </p:nvPr>
        </p:nvSpPr>
        <p:spPr/>
        <p:txBody>
          <a:bodyPr>
            <a:normAutofit fontScale="70000" lnSpcReduction="20000"/>
          </a:bodyPr>
          <a:lstStyle/>
          <a:p>
            <a:r>
              <a:rPr lang="pt-PT" dirty="0" smtClean="0"/>
              <a:t>Resultados </a:t>
            </a:r>
            <a:r>
              <a:rPr lang="pt-PT" dirty="0" err="1" smtClean="0"/>
              <a:t>directos</a:t>
            </a:r>
            <a:endParaRPr lang="pt-PT" dirty="0" smtClean="0"/>
          </a:p>
          <a:p>
            <a:pPr lvl="1"/>
            <a:r>
              <a:rPr lang="pt-PT" dirty="0" smtClean="0"/>
              <a:t>113 Relatórios finais de alunos</a:t>
            </a:r>
          </a:p>
          <a:p>
            <a:pPr lvl="1"/>
            <a:r>
              <a:rPr lang="pt-PT" dirty="0" smtClean="0"/>
              <a:t>50 Protótipos de 1º ano : Lego </a:t>
            </a:r>
            <a:r>
              <a:rPr lang="pt-PT" dirty="0" err="1" smtClean="0"/>
              <a:t>Mindstorms</a:t>
            </a:r>
            <a:endParaRPr lang="pt-PT" dirty="0" smtClean="0"/>
          </a:p>
          <a:p>
            <a:pPr lvl="1"/>
            <a:r>
              <a:rPr lang="pt-PT" dirty="0" smtClean="0"/>
              <a:t>&gt;300 Apresentações de Alunos</a:t>
            </a:r>
          </a:p>
          <a:p>
            <a:pPr lvl="1"/>
            <a:endParaRPr lang="pt-PT" dirty="0" smtClean="0"/>
          </a:p>
          <a:p>
            <a:pPr lvl="1"/>
            <a:r>
              <a:rPr lang="pt-PT" dirty="0" smtClean="0"/>
              <a:t>Artigos de alunos</a:t>
            </a:r>
          </a:p>
          <a:p>
            <a:pPr lvl="2"/>
            <a:r>
              <a:rPr lang="pt-PT" dirty="0" smtClean="0"/>
              <a:t>7 relatórios em formato de artigo</a:t>
            </a:r>
          </a:p>
          <a:p>
            <a:pPr lvl="2"/>
            <a:r>
              <a:rPr lang="pt-PT" dirty="0" smtClean="0"/>
              <a:t>9 publicações em conferências internacionais</a:t>
            </a:r>
          </a:p>
          <a:p>
            <a:pPr lvl="2"/>
            <a:endParaRPr lang="pt-PT" dirty="0" smtClean="0"/>
          </a:p>
          <a:p>
            <a:pPr lvl="1"/>
            <a:r>
              <a:rPr lang="pt-PT" dirty="0" smtClean="0"/>
              <a:t>Classificações</a:t>
            </a:r>
          </a:p>
          <a:p>
            <a:pPr lvl="2"/>
            <a:r>
              <a:rPr lang="pt-PT" dirty="0" smtClean="0"/>
              <a:t>Fernandes, Lima, Cardoso, Leão &amp; Flores (2009).</a:t>
            </a:r>
          </a:p>
          <a:p>
            <a:endParaRPr lang="pt-PT" dirty="0" smtClean="0"/>
          </a:p>
          <a:p>
            <a:r>
              <a:rPr lang="pt-PT" dirty="0" err="1" smtClean="0"/>
              <a:t>Percepção</a:t>
            </a:r>
            <a:r>
              <a:rPr lang="pt-PT" dirty="0" smtClean="0"/>
              <a:t> (Sandra Fernandes)</a:t>
            </a:r>
          </a:p>
          <a:p>
            <a:pPr lvl="1"/>
            <a:r>
              <a:rPr lang="pt-PT" dirty="0" smtClean="0"/>
              <a:t>Docentes</a:t>
            </a:r>
          </a:p>
          <a:p>
            <a:pPr lvl="1"/>
            <a:r>
              <a:rPr lang="pt-PT" dirty="0" smtClean="0"/>
              <a:t>Alunos</a:t>
            </a:r>
          </a:p>
          <a:p>
            <a:pPr lvl="1"/>
            <a:r>
              <a:rPr lang="pt-PT" dirty="0" smtClean="0"/>
              <a:t>Empresas</a:t>
            </a:r>
          </a:p>
        </p:txBody>
      </p:sp>
      <p:sp>
        <p:nvSpPr>
          <p:cNvPr id="2" name="Date Placeholder 1"/>
          <p:cNvSpPr>
            <a:spLocks noGrp="1"/>
          </p:cNvSpPr>
          <p:nvPr>
            <p:ph type="dt" sz="half" idx="10"/>
          </p:nvPr>
        </p:nvSpPr>
        <p:spPr/>
        <p:txBody>
          <a:bodyPr/>
          <a:lstStyle/>
          <a:p>
            <a:r>
              <a:rPr lang="pt-PT" smtClean="0"/>
              <a:t>2012/05/16</a:t>
            </a:r>
            <a:endParaRPr lang="pt-PT"/>
          </a:p>
        </p:txBody>
      </p:sp>
      <p:sp>
        <p:nvSpPr>
          <p:cNvPr id="3" name="Footer Placeholder 2"/>
          <p:cNvSpPr>
            <a:spLocks noGrp="1"/>
          </p:cNvSpPr>
          <p:nvPr>
            <p:ph type="ftr" sz="quarter" idx="11"/>
          </p:nvPr>
        </p:nvSpPr>
        <p:spPr/>
        <p:txBody>
          <a:bodyPr/>
          <a:lstStyle/>
          <a:p>
            <a:r>
              <a:rPr lang="pt-PT" smtClean="0"/>
              <a:t>APRENDIZAGEM BASEADA EM PROJECTOS : Rui M. Lima</a:t>
            </a:r>
            <a:endParaRPr lang="pt-PT"/>
          </a:p>
        </p:txBody>
      </p:sp>
      <p:pic>
        <p:nvPicPr>
          <p:cNvPr id="4" name="G1PLE2010-2011.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rotWithShape="1">
          <a:blip r:embed="rId5" cstate="print"/>
          <a:srcRect l="22097" t="12916" r="22097" b="12580"/>
          <a:stretch/>
        </p:blipFill>
        <p:spPr>
          <a:xfrm>
            <a:off x="5544734" y="1594251"/>
            <a:ext cx="3482761" cy="2615396"/>
          </a:xfrm>
          <a:prstGeom prst="rect">
            <a:avLst/>
          </a:prstGeom>
        </p:spPr>
      </p:pic>
      <p:sp>
        <p:nvSpPr>
          <p:cNvPr id="5" name="Slide Number Placeholder 4"/>
          <p:cNvSpPr>
            <a:spLocks noGrp="1"/>
          </p:cNvSpPr>
          <p:nvPr>
            <p:ph type="sldNum" sz="quarter" idx="12"/>
          </p:nvPr>
        </p:nvSpPr>
        <p:spPr/>
        <p:txBody>
          <a:bodyPr/>
          <a:lstStyle/>
          <a:p>
            <a:fld id="{872AC9A5-4015-4718-912D-FD60D3360F08}" type="slidenum">
              <a:rPr lang="pt-PT" smtClean="0"/>
              <a:pPr/>
              <a:t>31</a:t>
            </a:fld>
            <a:endParaRPr lang="pt-PT"/>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597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dirty="0" smtClean="0"/>
              <a:t>MIEGI_PBL - Avaliação</a:t>
            </a:r>
            <a:br>
              <a:rPr lang="pt-PT" dirty="0" smtClean="0"/>
            </a:br>
            <a:r>
              <a:rPr lang="pt-PT" sz="3600" dirty="0" smtClean="0"/>
              <a:t>Resultados - Perceções</a:t>
            </a:r>
            <a:endParaRPr lang="pt-PT" dirty="0"/>
          </a:p>
        </p:txBody>
      </p:sp>
      <p:sp>
        <p:nvSpPr>
          <p:cNvPr id="3" name="Content Placeholder 2"/>
          <p:cNvSpPr>
            <a:spLocks noGrp="1"/>
          </p:cNvSpPr>
          <p:nvPr>
            <p:ph idx="1"/>
          </p:nvPr>
        </p:nvSpPr>
        <p:spPr>
          <a:xfrm>
            <a:off x="116505" y="1775191"/>
            <a:ext cx="8767145" cy="4625609"/>
          </a:xfrm>
        </p:spPr>
        <p:txBody>
          <a:bodyPr>
            <a:normAutofit fontScale="77500" lnSpcReduction="20000"/>
          </a:bodyPr>
          <a:lstStyle/>
          <a:p>
            <a:pPr marL="118872" indent="0" algn="r">
              <a:buNone/>
            </a:pPr>
            <a:r>
              <a:rPr lang="pt-PT" sz="3100" i="1" dirty="0" smtClean="0"/>
              <a:t>“Nunca imaginei que alunos do 1º ano, no 1º semestre, fossem capazes de fazer coisas assim! Estou seriamente a pensar em convidar alguns destes alunos para fazerem uma apresentação dos projectos que fizeram num dos Seminários do nosso Departamento (matemática). [...] Quem não está envolvido no processo, não consegue ter a noção do que é que estamos a falar...”</a:t>
            </a:r>
          </a:p>
          <a:p>
            <a:pPr marL="118872" indent="0" algn="r">
              <a:buNone/>
            </a:pPr>
            <a:endParaRPr lang="pt-PT" sz="2100" dirty="0" smtClean="0"/>
          </a:p>
          <a:p>
            <a:pPr marL="118872" indent="0" algn="r">
              <a:buNone/>
            </a:pPr>
            <a:r>
              <a:rPr lang="pt-PT" sz="2100" dirty="0" smtClean="0"/>
              <a:t>Rui Pereira (docente de Cálculo)</a:t>
            </a:r>
          </a:p>
          <a:p>
            <a:pPr marL="118872" indent="0" algn="r">
              <a:buNone/>
            </a:pPr>
            <a:endParaRPr lang="pt-PT" sz="2100" dirty="0"/>
          </a:p>
          <a:p>
            <a:pPr marL="118872" indent="0" algn="r">
              <a:buNone/>
            </a:pPr>
            <a:r>
              <a:rPr lang="pt-PT" sz="3100" i="1" dirty="0"/>
              <a:t>“Nas aulas </a:t>
            </a:r>
            <a:r>
              <a:rPr lang="pt-PT" sz="3100" b="1" i="1" dirty="0"/>
              <a:t>aprendíamos os fundamentos teóricos e no </a:t>
            </a:r>
            <a:r>
              <a:rPr lang="pt-PT" sz="3100" b="1" i="1" dirty="0" err="1"/>
              <a:t>projecto</a:t>
            </a:r>
            <a:r>
              <a:rPr lang="pt-PT" sz="3100" b="1" i="1" dirty="0"/>
              <a:t> PBL conseguíamos </a:t>
            </a:r>
            <a:r>
              <a:rPr lang="pt-PT" sz="3100" b="1" i="1" dirty="0" err="1"/>
              <a:t>efectuar</a:t>
            </a:r>
            <a:r>
              <a:rPr lang="pt-PT" sz="3100" b="1" i="1" dirty="0"/>
              <a:t> diversas aplicações práticas </a:t>
            </a:r>
            <a:r>
              <a:rPr lang="pt-PT" sz="3100" i="1" dirty="0"/>
              <a:t>desses fundamentos teóricos. Isto foi uma novidade para os alunos, …, mas eu penso que esta </a:t>
            </a:r>
            <a:r>
              <a:rPr lang="pt-PT" sz="3100" b="1" i="1" dirty="0"/>
              <a:t>aplicação da teoria em termos práticos contribuiu imenso para a nossa aprendizagem</a:t>
            </a:r>
            <a:r>
              <a:rPr lang="pt-PT" sz="3100" i="1" dirty="0" smtClean="0"/>
              <a:t>…”</a:t>
            </a:r>
          </a:p>
          <a:p>
            <a:pPr marL="118872" indent="0" algn="r">
              <a:buNone/>
            </a:pPr>
            <a:endParaRPr lang="pt-PT" sz="2100" i="1" dirty="0"/>
          </a:p>
          <a:p>
            <a:pPr marL="118872" indent="0" algn="r">
              <a:buNone/>
            </a:pPr>
            <a:r>
              <a:rPr lang="pt-PT" sz="2100" i="1" dirty="0" smtClean="0"/>
              <a:t>Aluno MIEGI</a:t>
            </a:r>
          </a:p>
        </p:txBody>
      </p:sp>
      <p:sp>
        <p:nvSpPr>
          <p:cNvPr id="7" name="Date Placeholder 6"/>
          <p:cNvSpPr>
            <a:spLocks noGrp="1"/>
          </p:cNvSpPr>
          <p:nvPr>
            <p:ph type="dt" sz="half" idx="10"/>
          </p:nvPr>
        </p:nvSpPr>
        <p:spPr/>
        <p:txBody>
          <a:bodyPr/>
          <a:lstStyle/>
          <a:p>
            <a:r>
              <a:rPr lang="pt-PT" smtClean="0"/>
              <a:t>2012/05/16</a:t>
            </a:r>
            <a:endParaRPr lang="pt-PT"/>
          </a:p>
        </p:txBody>
      </p:sp>
      <p:sp>
        <p:nvSpPr>
          <p:cNvPr id="8" name="Footer Placeholder 7"/>
          <p:cNvSpPr>
            <a:spLocks noGrp="1"/>
          </p:cNvSpPr>
          <p:nvPr>
            <p:ph type="ftr" sz="quarter" idx="11"/>
          </p:nvPr>
        </p:nvSpPr>
        <p:spPr/>
        <p:txBody>
          <a:bodyPr/>
          <a:lstStyle/>
          <a:p>
            <a:r>
              <a:rPr lang="pt-PT" smtClean="0"/>
              <a:t>APRENDIZAGEM BASEADA EM PROJECTOS : Rui M. Lima</a:t>
            </a:r>
            <a:endParaRPr lang="pt-PT"/>
          </a:p>
        </p:txBody>
      </p:sp>
      <p:sp>
        <p:nvSpPr>
          <p:cNvPr id="5" name="Slide Number Placeholder 4"/>
          <p:cNvSpPr>
            <a:spLocks noGrp="1"/>
          </p:cNvSpPr>
          <p:nvPr>
            <p:ph type="sldNum" sz="quarter" idx="12"/>
          </p:nvPr>
        </p:nvSpPr>
        <p:spPr/>
        <p:txBody>
          <a:bodyPr/>
          <a:lstStyle/>
          <a:p>
            <a:fld id="{872AC9A5-4015-4718-912D-FD60D3360F08}" type="slidenum">
              <a:rPr lang="pt-PT" smtClean="0"/>
              <a:pPr/>
              <a:t>32</a:t>
            </a:fld>
            <a:endParaRPr lang="pt-PT"/>
          </a:p>
        </p:txBody>
      </p:sp>
    </p:spTree>
    <p:extLst>
      <p:ext uri="{BB962C8B-B14F-4D97-AF65-F5344CB8AC3E}">
        <p14:creationId xmlns:p14="http://schemas.microsoft.com/office/powerpoint/2010/main" val="230278697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PAEE’2012</a:t>
            </a:r>
            <a:endParaRPr lang="pt-PT" dirty="0"/>
          </a:p>
        </p:txBody>
      </p:sp>
      <p:sp>
        <p:nvSpPr>
          <p:cNvPr id="7" name="Content Placeholder 6"/>
          <p:cNvSpPr>
            <a:spLocks noGrp="1"/>
          </p:cNvSpPr>
          <p:nvPr>
            <p:ph idx="1"/>
          </p:nvPr>
        </p:nvSpPr>
        <p:spPr/>
        <p:txBody>
          <a:bodyPr>
            <a:normAutofit/>
          </a:bodyPr>
          <a:lstStyle/>
          <a:p>
            <a:r>
              <a:rPr lang="en-US" sz="2400" dirty="0" smtClean="0"/>
              <a:t>PAEE'2012 - Project Approaches in Engineering Education </a:t>
            </a:r>
          </a:p>
          <a:p>
            <a:pPr lvl="2"/>
            <a:r>
              <a:rPr lang="pt-PT" sz="2000" dirty="0" smtClean="0"/>
              <a:t>São Paulo - PUC-SP - 26-27 Julho 2012 - Luiz Carlos de Campos</a:t>
            </a:r>
          </a:p>
          <a:p>
            <a:pPr lvl="2"/>
            <a:r>
              <a:rPr lang="en-US" sz="2000" dirty="0" smtClean="0"/>
              <a:t>http://paee.dps.uminho.pt</a:t>
            </a:r>
          </a:p>
        </p:txBody>
      </p:sp>
      <p:sp>
        <p:nvSpPr>
          <p:cNvPr id="3" name="Date Placeholder 2"/>
          <p:cNvSpPr>
            <a:spLocks noGrp="1"/>
          </p:cNvSpPr>
          <p:nvPr>
            <p:ph type="dt" sz="half" idx="10"/>
          </p:nvPr>
        </p:nvSpPr>
        <p:spPr/>
        <p:txBody>
          <a:bodyPr/>
          <a:lstStyle/>
          <a:p>
            <a:r>
              <a:rPr lang="pt-PT" smtClean="0"/>
              <a:t>2012/05/16</a:t>
            </a:r>
            <a:endParaRPr lang="pt-PT"/>
          </a:p>
        </p:txBody>
      </p:sp>
      <p:sp>
        <p:nvSpPr>
          <p:cNvPr id="5" name="Footer Placeholder 4"/>
          <p:cNvSpPr>
            <a:spLocks noGrp="1"/>
          </p:cNvSpPr>
          <p:nvPr>
            <p:ph type="ftr" sz="quarter" idx="11"/>
          </p:nvPr>
        </p:nvSpPr>
        <p:spPr/>
        <p:txBody>
          <a:bodyPr/>
          <a:lstStyle/>
          <a:p>
            <a:r>
              <a:rPr lang="pt-PT" smtClean="0"/>
              <a:t>APRENDIZAGEM BASEADA EM PROJECTOS : Rui M. Lima</a:t>
            </a:r>
            <a:endParaRPr lang="pt-PT" dirty="0"/>
          </a:p>
        </p:txBody>
      </p:sp>
      <p:pic>
        <p:nvPicPr>
          <p:cNvPr id="568322"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466655" y="3138571"/>
            <a:ext cx="6210690" cy="335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Line Callout 1 (Accent Bar) 36"/>
          <p:cNvSpPr/>
          <p:nvPr/>
        </p:nvSpPr>
        <p:spPr>
          <a:xfrm>
            <a:off x="193771" y="3768641"/>
            <a:ext cx="945105" cy="450764"/>
          </a:xfrm>
          <a:prstGeom prst="accentCallout1">
            <a:avLst>
              <a:gd name="adj1" fmla="val 22022"/>
              <a:gd name="adj2" fmla="val 102462"/>
              <a:gd name="adj3" fmla="val 60150"/>
              <a:gd name="adj4" fmla="val 1567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dirty="0" smtClean="0"/>
              <a:t>Francisco</a:t>
            </a:r>
            <a:endParaRPr lang="pt-PT" sz="1400" dirty="0"/>
          </a:p>
        </p:txBody>
      </p:sp>
      <p:sp>
        <p:nvSpPr>
          <p:cNvPr id="39" name="Line Callout 1 (Accent Bar) 38"/>
          <p:cNvSpPr/>
          <p:nvPr/>
        </p:nvSpPr>
        <p:spPr>
          <a:xfrm>
            <a:off x="521551" y="3163733"/>
            <a:ext cx="1089878" cy="450764"/>
          </a:xfrm>
          <a:prstGeom prst="accentCallout1">
            <a:avLst>
              <a:gd name="adj1" fmla="val 22022"/>
              <a:gd name="adj2" fmla="val 102462"/>
              <a:gd name="adj3" fmla="val 145219"/>
              <a:gd name="adj4" fmla="val 1754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dirty="0" smtClean="0"/>
              <a:t>Rui M. Lima</a:t>
            </a:r>
            <a:endParaRPr lang="pt-PT" sz="1400" dirty="0"/>
          </a:p>
        </p:txBody>
      </p:sp>
      <p:sp>
        <p:nvSpPr>
          <p:cNvPr id="40" name="Line Callout 1 (Accent Bar) 39"/>
          <p:cNvSpPr/>
          <p:nvPr/>
        </p:nvSpPr>
        <p:spPr>
          <a:xfrm>
            <a:off x="1871700" y="3061611"/>
            <a:ext cx="945105" cy="450764"/>
          </a:xfrm>
          <a:prstGeom prst="accentCallout1">
            <a:avLst>
              <a:gd name="adj1" fmla="val 22022"/>
              <a:gd name="adj2" fmla="val 102462"/>
              <a:gd name="adj3" fmla="val 125587"/>
              <a:gd name="adj4" fmla="val 1239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dirty="0" smtClean="0"/>
              <a:t>Sandra</a:t>
            </a:r>
            <a:endParaRPr lang="pt-PT" sz="1400" dirty="0"/>
          </a:p>
        </p:txBody>
      </p:sp>
      <p:sp>
        <p:nvSpPr>
          <p:cNvPr id="41" name="Line Callout 1 (Accent Bar) 40"/>
          <p:cNvSpPr/>
          <p:nvPr/>
        </p:nvSpPr>
        <p:spPr>
          <a:xfrm>
            <a:off x="3041830" y="2988629"/>
            <a:ext cx="945105" cy="450764"/>
          </a:xfrm>
          <a:prstGeom prst="accentCallout1">
            <a:avLst>
              <a:gd name="adj1" fmla="val 22022"/>
              <a:gd name="adj2" fmla="val 102462"/>
              <a:gd name="adj3" fmla="val 141948"/>
              <a:gd name="adj4" fmla="val 818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dirty="0" smtClean="0"/>
              <a:t>Natascha</a:t>
            </a:r>
            <a:endParaRPr lang="pt-PT" sz="1400" dirty="0"/>
          </a:p>
        </p:txBody>
      </p:sp>
      <p:sp>
        <p:nvSpPr>
          <p:cNvPr id="42" name="Line Callout 1 (Accent Bar) 41"/>
          <p:cNvSpPr/>
          <p:nvPr/>
        </p:nvSpPr>
        <p:spPr>
          <a:xfrm>
            <a:off x="4202594" y="2984070"/>
            <a:ext cx="945105" cy="450764"/>
          </a:xfrm>
          <a:prstGeom prst="accentCallout1">
            <a:avLst>
              <a:gd name="adj1" fmla="val 103818"/>
              <a:gd name="adj2" fmla="val -2092"/>
              <a:gd name="adj3" fmla="val 164851"/>
              <a:gd name="adj4" fmla="val 53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dirty="0" smtClean="0"/>
              <a:t>Diana</a:t>
            </a:r>
            <a:endParaRPr lang="pt-PT" sz="1400" dirty="0"/>
          </a:p>
        </p:txBody>
      </p:sp>
      <p:sp>
        <p:nvSpPr>
          <p:cNvPr id="43" name="Line Callout 1 (Accent Bar) 42"/>
          <p:cNvSpPr/>
          <p:nvPr/>
        </p:nvSpPr>
        <p:spPr>
          <a:xfrm>
            <a:off x="5652120" y="2758688"/>
            <a:ext cx="945105" cy="450764"/>
          </a:xfrm>
          <a:prstGeom prst="accentCallout1">
            <a:avLst>
              <a:gd name="adj1" fmla="val 103818"/>
              <a:gd name="adj2" fmla="val -2092"/>
              <a:gd name="adj3" fmla="val 200841"/>
              <a:gd name="adj4" fmla="val -664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dirty="0" smtClean="0"/>
              <a:t>Anabela</a:t>
            </a:r>
            <a:endParaRPr lang="pt-PT" sz="1400" dirty="0"/>
          </a:p>
        </p:txBody>
      </p:sp>
      <p:sp>
        <p:nvSpPr>
          <p:cNvPr id="44" name="Line Callout 1 (Accent Bar) 43"/>
          <p:cNvSpPr/>
          <p:nvPr/>
        </p:nvSpPr>
        <p:spPr>
          <a:xfrm>
            <a:off x="7002270" y="2556321"/>
            <a:ext cx="945105" cy="450764"/>
          </a:xfrm>
          <a:prstGeom prst="accentCallout1">
            <a:avLst>
              <a:gd name="adj1" fmla="val 103818"/>
              <a:gd name="adj2" fmla="val -2092"/>
              <a:gd name="adj3" fmla="val 200841"/>
              <a:gd name="adj4" fmla="val -664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dirty="0" smtClean="0"/>
              <a:t>Rui Sousa</a:t>
            </a:r>
            <a:endParaRPr lang="pt-PT" sz="1400" dirty="0"/>
          </a:p>
        </p:txBody>
      </p:sp>
      <p:sp>
        <p:nvSpPr>
          <p:cNvPr id="45" name="Line Callout 1 (Accent Bar) 44"/>
          <p:cNvSpPr/>
          <p:nvPr/>
        </p:nvSpPr>
        <p:spPr>
          <a:xfrm>
            <a:off x="699863" y="5663440"/>
            <a:ext cx="945105" cy="450764"/>
          </a:xfrm>
          <a:prstGeom prst="accentCallout1">
            <a:avLst>
              <a:gd name="adj1" fmla="val 25293"/>
              <a:gd name="adj2" fmla="val 100901"/>
              <a:gd name="adj3" fmla="val -87082"/>
              <a:gd name="adj4" fmla="val 3346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dirty="0" smtClean="0"/>
              <a:t>Dinis</a:t>
            </a:r>
            <a:endParaRPr lang="pt-PT" sz="1400" dirty="0"/>
          </a:p>
        </p:txBody>
      </p:sp>
      <p:sp>
        <p:nvSpPr>
          <p:cNvPr id="38" name="TextBox 37"/>
          <p:cNvSpPr txBox="1"/>
          <p:nvPr/>
        </p:nvSpPr>
        <p:spPr>
          <a:xfrm>
            <a:off x="5952226" y="5784796"/>
            <a:ext cx="1522596" cy="400110"/>
          </a:xfrm>
          <a:prstGeom prst="rect">
            <a:avLst/>
          </a:prstGeom>
          <a:noFill/>
        </p:spPr>
        <p:txBody>
          <a:bodyPr wrap="none" rtlCol="0">
            <a:spAutoFit/>
          </a:bodyPr>
          <a:lstStyle/>
          <a:p>
            <a:r>
              <a:rPr lang="pt-PT" sz="2000" dirty="0" smtClean="0">
                <a:solidFill>
                  <a:schemeClr val="bg1">
                    <a:lumMod val="95000"/>
                  </a:schemeClr>
                </a:solidFill>
              </a:rPr>
              <a:t>Lisboa, 02/10</a:t>
            </a:r>
            <a:endParaRPr lang="pt-PT" sz="2000" dirty="0">
              <a:solidFill>
                <a:schemeClr val="bg1">
                  <a:lumMod val="95000"/>
                </a:schemeClr>
              </a:solidFill>
            </a:endParaRPr>
          </a:p>
        </p:txBody>
      </p:sp>
      <p:sp>
        <p:nvSpPr>
          <p:cNvPr id="47" name="TextBox 46"/>
          <p:cNvSpPr txBox="1"/>
          <p:nvPr/>
        </p:nvSpPr>
        <p:spPr>
          <a:xfrm>
            <a:off x="1466654" y="6184906"/>
            <a:ext cx="6196408" cy="276999"/>
          </a:xfrm>
          <a:prstGeom prst="rect">
            <a:avLst/>
          </a:prstGeom>
          <a:noFill/>
        </p:spPr>
        <p:txBody>
          <a:bodyPr wrap="square" rtlCol="0">
            <a:spAutoFit/>
          </a:bodyPr>
          <a:lstStyle/>
          <a:p>
            <a:pPr algn="ctr"/>
            <a:r>
              <a:rPr lang="pt-PT" sz="1200" dirty="0">
                <a:solidFill>
                  <a:schemeClr val="bg1">
                    <a:lumMod val="95000"/>
                  </a:schemeClr>
                </a:solidFill>
              </a:rPr>
              <a:t>http://www.facebook.com/pages/PAEE-Project-Approaches-in-Engineering-Education/182045165166836</a:t>
            </a:r>
          </a:p>
        </p:txBody>
      </p:sp>
      <p:sp>
        <p:nvSpPr>
          <p:cNvPr id="2" name="Slide Number Placeholder 1"/>
          <p:cNvSpPr>
            <a:spLocks noGrp="1"/>
          </p:cNvSpPr>
          <p:nvPr>
            <p:ph type="sldNum" sz="quarter" idx="12"/>
          </p:nvPr>
        </p:nvSpPr>
        <p:spPr/>
        <p:txBody>
          <a:bodyPr/>
          <a:lstStyle/>
          <a:p>
            <a:fld id="{872AC9A5-4015-4718-912D-FD60D3360F08}" type="slidenum">
              <a:rPr lang="pt-PT" smtClean="0"/>
              <a:pPr/>
              <a:t>33</a:t>
            </a:fld>
            <a:endParaRPr lang="pt-PT"/>
          </a:p>
        </p:txBody>
      </p:sp>
    </p:spTree>
    <p:extLst>
      <p:ext uri="{BB962C8B-B14F-4D97-AF65-F5344CB8AC3E}">
        <p14:creationId xmlns:p14="http://schemas.microsoft.com/office/powerpoint/2010/main" val="8726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68322"/>
                                        </p:tgtEl>
                                        <p:attrNameLst>
                                          <p:attrName>style.visibility</p:attrName>
                                        </p:attrNameLst>
                                      </p:cBhvr>
                                      <p:to>
                                        <p:strVal val="visible"/>
                                      </p:to>
                                    </p:set>
                                    <p:animEffect transition="in" filter="fade">
                                      <p:cBhvr>
                                        <p:cTn id="7" dur="1000"/>
                                        <p:tgtEl>
                                          <p:spTgt spid="568322"/>
                                        </p:tgtEl>
                                      </p:cBhvr>
                                    </p:animEffect>
                                    <p:anim calcmode="lin" valueType="num">
                                      <p:cBhvr>
                                        <p:cTn id="8" dur="1000" fill="hold"/>
                                        <p:tgtEl>
                                          <p:spTgt spid="568322"/>
                                        </p:tgtEl>
                                        <p:attrNameLst>
                                          <p:attrName>ppt_x</p:attrName>
                                        </p:attrNameLst>
                                      </p:cBhvr>
                                      <p:tavLst>
                                        <p:tav tm="0">
                                          <p:val>
                                            <p:strVal val="#ppt_x"/>
                                          </p:val>
                                        </p:tav>
                                        <p:tav tm="100000">
                                          <p:val>
                                            <p:strVal val="#ppt_x"/>
                                          </p:val>
                                        </p:tav>
                                      </p:tavLst>
                                    </p:anim>
                                    <p:anim calcmode="lin" valueType="num">
                                      <p:cBhvr>
                                        <p:cTn id="9" dur="1000" fill="hold"/>
                                        <p:tgtEl>
                                          <p:spTgt spid="5683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1000" fill="hold"/>
                                        <p:tgtEl>
                                          <p:spTgt spid="4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1000"/>
                                        <p:tgtEl>
                                          <p:spTgt spid="41"/>
                                        </p:tgtEl>
                                      </p:cBhvr>
                                    </p:animEffect>
                                    <p:anim calcmode="lin" valueType="num">
                                      <p:cBhvr>
                                        <p:cTn id="28" dur="1000" fill="hold"/>
                                        <p:tgtEl>
                                          <p:spTgt spid="41"/>
                                        </p:tgtEl>
                                        <p:attrNameLst>
                                          <p:attrName>ppt_x</p:attrName>
                                        </p:attrNameLst>
                                      </p:cBhvr>
                                      <p:tavLst>
                                        <p:tav tm="0">
                                          <p:val>
                                            <p:strVal val="#ppt_x"/>
                                          </p:val>
                                        </p:tav>
                                        <p:tav tm="100000">
                                          <p:val>
                                            <p:strVal val="#ppt_x"/>
                                          </p:val>
                                        </p:tav>
                                      </p:tavLst>
                                    </p:anim>
                                    <p:anim calcmode="lin" valueType="num">
                                      <p:cBhvr>
                                        <p:cTn id="29" dur="1000" fill="hold"/>
                                        <p:tgtEl>
                                          <p:spTgt spid="4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1000"/>
                                        <p:tgtEl>
                                          <p:spTgt spid="43"/>
                                        </p:tgtEl>
                                      </p:cBhvr>
                                    </p:animEffect>
                                    <p:anim calcmode="lin" valueType="num">
                                      <p:cBhvr>
                                        <p:cTn id="38" dur="1000" fill="hold"/>
                                        <p:tgtEl>
                                          <p:spTgt spid="43"/>
                                        </p:tgtEl>
                                        <p:attrNameLst>
                                          <p:attrName>ppt_x</p:attrName>
                                        </p:attrNameLst>
                                      </p:cBhvr>
                                      <p:tavLst>
                                        <p:tav tm="0">
                                          <p:val>
                                            <p:strVal val="#ppt_x"/>
                                          </p:val>
                                        </p:tav>
                                        <p:tav tm="100000">
                                          <p:val>
                                            <p:strVal val="#ppt_x"/>
                                          </p:val>
                                        </p:tav>
                                      </p:tavLst>
                                    </p:anim>
                                    <p:anim calcmode="lin" valueType="num">
                                      <p:cBhvr>
                                        <p:cTn id="39" dur="1000" fill="hold"/>
                                        <p:tgtEl>
                                          <p:spTgt spid="4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1000"/>
                                        <p:tgtEl>
                                          <p:spTgt spid="44"/>
                                        </p:tgtEl>
                                      </p:cBhvr>
                                    </p:animEffect>
                                    <p:anim calcmode="lin" valueType="num">
                                      <p:cBhvr>
                                        <p:cTn id="43" dur="1000" fill="hold"/>
                                        <p:tgtEl>
                                          <p:spTgt spid="44"/>
                                        </p:tgtEl>
                                        <p:attrNameLst>
                                          <p:attrName>ppt_x</p:attrName>
                                        </p:attrNameLst>
                                      </p:cBhvr>
                                      <p:tavLst>
                                        <p:tav tm="0">
                                          <p:val>
                                            <p:strVal val="#ppt_x"/>
                                          </p:val>
                                        </p:tav>
                                        <p:tav tm="100000">
                                          <p:val>
                                            <p:strVal val="#ppt_x"/>
                                          </p:val>
                                        </p:tav>
                                      </p:tavLst>
                                    </p:anim>
                                    <p:anim calcmode="lin" valueType="num">
                                      <p:cBhvr>
                                        <p:cTn id="44" dur="1000" fill="hold"/>
                                        <p:tgtEl>
                                          <p:spTgt spid="4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1000"/>
                                        <p:tgtEl>
                                          <p:spTgt spid="45"/>
                                        </p:tgtEl>
                                      </p:cBhvr>
                                    </p:animEffect>
                                    <p:anim calcmode="lin" valueType="num">
                                      <p:cBhvr>
                                        <p:cTn id="48" dur="1000" fill="hold"/>
                                        <p:tgtEl>
                                          <p:spTgt spid="45"/>
                                        </p:tgtEl>
                                        <p:attrNameLst>
                                          <p:attrName>ppt_x</p:attrName>
                                        </p:attrNameLst>
                                      </p:cBhvr>
                                      <p:tavLst>
                                        <p:tav tm="0">
                                          <p:val>
                                            <p:strVal val="#ppt_x"/>
                                          </p:val>
                                        </p:tav>
                                        <p:tav tm="100000">
                                          <p:val>
                                            <p:strVal val="#ppt_x"/>
                                          </p:val>
                                        </p:tav>
                                      </p:tavLst>
                                    </p:anim>
                                    <p:anim calcmode="lin" valueType="num">
                                      <p:cBhvr>
                                        <p:cTn id="49" dur="1000" fill="hold"/>
                                        <p:tgtEl>
                                          <p:spTgt spid="4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1000"/>
                                        <p:tgtEl>
                                          <p:spTgt spid="38"/>
                                        </p:tgtEl>
                                      </p:cBhvr>
                                    </p:animEffect>
                                    <p:anim calcmode="lin" valueType="num">
                                      <p:cBhvr>
                                        <p:cTn id="53" dur="1000" fill="hold"/>
                                        <p:tgtEl>
                                          <p:spTgt spid="38"/>
                                        </p:tgtEl>
                                        <p:attrNameLst>
                                          <p:attrName>ppt_x</p:attrName>
                                        </p:attrNameLst>
                                      </p:cBhvr>
                                      <p:tavLst>
                                        <p:tav tm="0">
                                          <p:val>
                                            <p:strVal val="#ppt_x"/>
                                          </p:val>
                                        </p:tav>
                                        <p:tav tm="100000">
                                          <p:val>
                                            <p:strVal val="#ppt_x"/>
                                          </p:val>
                                        </p:tav>
                                      </p:tavLst>
                                    </p:anim>
                                    <p:anim calcmode="lin" valueType="num">
                                      <p:cBhvr>
                                        <p:cTn id="54" dur="1000" fill="hold"/>
                                        <p:tgtEl>
                                          <p:spTgt spid="3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1000"/>
                                        <p:tgtEl>
                                          <p:spTgt spid="47"/>
                                        </p:tgtEl>
                                      </p:cBhvr>
                                    </p:animEffect>
                                    <p:anim calcmode="lin" valueType="num">
                                      <p:cBhvr>
                                        <p:cTn id="58" dur="1000" fill="hold"/>
                                        <p:tgtEl>
                                          <p:spTgt spid="47"/>
                                        </p:tgtEl>
                                        <p:attrNameLst>
                                          <p:attrName>ppt_x</p:attrName>
                                        </p:attrNameLst>
                                      </p:cBhvr>
                                      <p:tavLst>
                                        <p:tav tm="0">
                                          <p:val>
                                            <p:strVal val="#ppt_x"/>
                                          </p:val>
                                        </p:tav>
                                        <p:tav tm="100000">
                                          <p:val>
                                            <p:strVal val="#ppt_x"/>
                                          </p:val>
                                        </p:tav>
                                      </p:tavLst>
                                    </p:anim>
                                    <p:anim calcmode="lin" valueType="num">
                                      <p:cBhvr>
                                        <p:cTn id="5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0" grpId="0" animBg="1"/>
      <p:bldP spid="41" grpId="0" animBg="1"/>
      <p:bldP spid="42" grpId="0" animBg="1"/>
      <p:bldP spid="43" grpId="0" animBg="1"/>
      <p:bldP spid="44" grpId="0" animBg="1"/>
      <p:bldP spid="45" grpId="0" animBg="1"/>
      <p:bldP spid="38"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Cooperação na Implementação</a:t>
            </a:r>
            <a:endParaRPr lang="pt-PT" dirty="0"/>
          </a:p>
        </p:txBody>
      </p:sp>
      <p:sp>
        <p:nvSpPr>
          <p:cNvPr id="3" name="Content Placeholder 2"/>
          <p:cNvSpPr>
            <a:spLocks noGrp="1"/>
          </p:cNvSpPr>
          <p:nvPr>
            <p:ph idx="1"/>
          </p:nvPr>
        </p:nvSpPr>
        <p:spPr/>
        <p:txBody>
          <a:bodyPr>
            <a:normAutofit fontScale="92500" lnSpcReduction="10000"/>
          </a:bodyPr>
          <a:lstStyle/>
          <a:p>
            <a:r>
              <a:rPr lang="pt-PT" b="1" dirty="0" smtClean="0"/>
              <a:t>Objetivo</a:t>
            </a:r>
          </a:p>
          <a:p>
            <a:pPr lvl="1"/>
            <a:r>
              <a:rPr lang="pt-PT" dirty="0" smtClean="0"/>
              <a:t>Apoiar instituições, professores, pesquisadores e todos os interessados para a metodologia PBL</a:t>
            </a:r>
          </a:p>
          <a:p>
            <a:pPr lvl="2"/>
            <a:r>
              <a:rPr lang="pt-PT" dirty="0" smtClean="0"/>
              <a:t>Currículo, Competências, Avaliação, Trabalho </a:t>
            </a:r>
            <a:r>
              <a:rPr lang="pt-PT" dirty="0"/>
              <a:t>em </a:t>
            </a:r>
            <a:r>
              <a:rPr lang="pt-PT" dirty="0" smtClean="0"/>
              <a:t>Equipa, Modelo PBL</a:t>
            </a:r>
          </a:p>
          <a:p>
            <a:pPr marL="457200" lvl="1" indent="0">
              <a:buNone/>
            </a:pPr>
            <a:endParaRPr lang="pt-PT" dirty="0" smtClean="0"/>
          </a:p>
          <a:p>
            <a:pPr lvl="1"/>
            <a:r>
              <a:rPr lang="pt-PT" dirty="0" smtClean="0"/>
              <a:t>Cursos PBL com “simulação</a:t>
            </a:r>
            <a:r>
              <a:rPr lang="pt-PT" dirty="0"/>
              <a:t>” de trabalho de projeto (equipa de coordenação)</a:t>
            </a:r>
          </a:p>
          <a:p>
            <a:pPr lvl="2"/>
            <a:r>
              <a:rPr lang="pt-PT" dirty="0" smtClean="0"/>
              <a:t>Resultado - proposta </a:t>
            </a:r>
            <a:r>
              <a:rPr lang="pt-PT" dirty="0"/>
              <a:t>de </a:t>
            </a:r>
            <a:r>
              <a:rPr lang="pt-PT" dirty="0" smtClean="0"/>
              <a:t>projeto </a:t>
            </a:r>
            <a:r>
              <a:rPr lang="pt-PT" dirty="0"/>
              <a:t>de aprendizagem </a:t>
            </a:r>
            <a:r>
              <a:rPr lang="pt-PT" dirty="0" smtClean="0"/>
              <a:t>PBL</a:t>
            </a:r>
          </a:p>
          <a:p>
            <a:pPr lvl="1"/>
            <a:r>
              <a:rPr lang="pt-PT" dirty="0" smtClean="0"/>
              <a:t>Avaliação do processo e dos projetos</a:t>
            </a:r>
          </a:p>
          <a:p>
            <a:pPr lvl="1"/>
            <a:r>
              <a:rPr lang="pt-PT" dirty="0" smtClean="0"/>
              <a:t>Melhores práticas…</a:t>
            </a:r>
            <a:endParaRPr lang="pt-PT" dirty="0"/>
          </a:p>
        </p:txBody>
      </p:sp>
      <p:sp>
        <p:nvSpPr>
          <p:cNvPr id="4" name="Date Placeholder 3"/>
          <p:cNvSpPr>
            <a:spLocks noGrp="1"/>
          </p:cNvSpPr>
          <p:nvPr>
            <p:ph type="dt" sz="half" idx="10"/>
          </p:nvPr>
        </p:nvSpPr>
        <p:spPr/>
        <p:txBody>
          <a:bodyPr/>
          <a:lstStyle/>
          <a:p>
            <a:r>
              <a:rPr lang="pt-PT" smtClean="0"/>
              <a:t>2012/05/16</a:t>
            </a:r>
            <a:endParaRPr lang="pt-PT"/>
          </a:p>
        </p:txBody>
      </p:sp>
      <p:sp>
        <p:nvSpPr>
          <p:cNvPr id="5" name="Footer Placeholder 4"/>
          <p:cNvSpPr>
            <a:spLocks noGrp="1"/>
          </p:cNvSpPr>
          <p:nvPr>
            <p:ph type="ftr" sz="quarter" idx="11"/>
          </p:nvPr>
        </p:nvSpPr>
        <p:spPr/>
        <p:txBody>
          <a:bodyPr/>
          <a:lstStyle/>
          <a:p>
            <a:r>
              <a:rPr lang="pt-PT" smtClean="0"/>
              <a:t>APRENDIZAGEM BASEADA EM PROJECTOS : Rui M. Lima</a:t>
            </a:r>
            <a:endParaRPr lang="pt-PT"/>
          </a:p>
        </p:txBody>
      </p:sp>
      <p:sp>
        <p:nvSpPr>
          <p:cNvPr id="6" name="Slide Number Placeholder 5"/>
          <p:cNvSpPr>
            <a:spLocks noGrp="1"/>
          </p:cNvSpPr>
          <p:nvPr>
            <p:ph type="sldNum" sz="quarter" idx="12"/>
          </p:nvPr>
        </p:nvSpPr>
        <p:spPr/>
        <p:txBody>
          <a:bodyPr/>
          <a:lstStyle/>
          <a:p>
            <a:fld id="{872AC9A5-4015-4718-912D-FD60D3360F08}" type="slidenum">
              <a:rPr lang="pt-PT" smtClean="0"/>
              <a:pPr/>
              <a:t>34</a:t>
            </a:fld>
            <a:endParaRPr lang="pt-PT"/>
          </a:p>
        </p:txBody>
      </p:sp>
    </p:spTree>
    <p:extLst>
      <p:ext uri="{BB962C8B-B14F-4D97-AF65-F5344CB8AC3E}">
        <p14:creationId xmlns:p14="http://schemas.microsoft.com/office/powerpoint/2010/main" val="8666665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Cooperação na Implementação</a:t>
            </a:r>
          </a:p>
        </p:txBody>
      </p:sp>
      <p:sp>
        <p:nvSpPr>
          <p:cNvPr id="3" name="Content Placeholder 2"/>
          <p:cNvSpPr>
            <a:spLocks noGrp="1"/>
          </p:cNvSpPr>
          <p:nvPr>
            <p:ph idx="1"/>
          </p:nvPr>
        </p:nvSpPr>
        <p:spPr/>
        <p:txBody>
          <a:bodyPr>
            <a:normAutofit/>
          </a:bodyPr>
          <a:lstStyle/>
          <a:p>
            <a:r>
              <a:rPr lang="pt-PT" b="1" dirty="0" smtClean="0"/>
              <a:t>Instituições</a:t>
            </a:r>
            <a:r>
              <a:rPr lang="pt-PT" sz="2400" b="1" dirty="0" smtClean="0"/>
              <a:t> (7 / 9)</a:t>
            </a:r>
            <a:endParaRPr lang="pt-PT" b="1" dirty="0" smtClean="0"/>
          </a:p>
          <a:p>
            <a:pPr lvl="1"/>
            <a:r>
              <a:rPr lang="pt-PT" dirty="0" smtClean="0"/>
              <a:t>2010_UnB | </a:t>
            </a:r>
            <a:r>
              <a:rPr lang="pt-PT" dirty="0" err="1" smtClean="0"/>
              <a:t>Eng</a:t>
            </a:r>
            <a:r>
              <a:rPr lang="pt-PT" dirty="0" smtClean="0"/>
              <a:t>. Produção (2x)</a:t>
            </a:r>
          </a:p>
          <a:p>
            <a:pPr lvl="1"/>
            <a:r>
              <a:rPr lang="pt-PT" dirty="0" smtClean="0"/>
              <a:t>2010_PUC São Paulo | </a:t>
            </a:r>
            <a:r>
              <a:rPr lang="pt-PT" dirty="0" err="1" smtClean="0"/>
              <a:t>Eng</a:t>
            </a:r>
            <a:r>
              <a:rPr lang="pt-PT" dirty="0" smtClean="0"/>
              <a:t>. Biomédica + outras </a:t>
            </a:r>
          </a:p>
          <a:p>
            <a:pPr lvl="1"/>
            <a:r>
              <a:rPr lang="pt-PT" dirty="0" smtClean="0"/>
              <a:t>2010_UNESP Bauru | várias engenharias</a:t>
            </a:r>
          </a:p>
          <a:p>
            <a:pPr lvl="1"/>
            <a:r>
              <a:rPr lang="pt-PT" dirty="0" smtClean="0"/>
              <a:t>2011_USP UFSCAR | </a:t>
            </a:r>
            <a:r>
              <a:rPr lang="pt-PT" dirty="0" err="1" smtClean="0"/>
              <a:t>Eng</a:t>
            </a:r>
            <a:r>
              <a:rPr lang="pt-PT" dirty="0" smtClean="0"/>
              <a:t>. Produção e </a:t>
            </a:r>
            <a:r>
              <a:rPr lang="pt-PT" dirty="0" err="1" smtClean="0"/>
              <a:t>Eng</a:t>
            </a:r>
            <a:r>
              <a:rPr lang="pt-PT" dirty="0" smtClean="0"/>
              <a:t>. Elétrica</a:t>
            </a:r>
          </a:p>
          <a:p>
            <a:pPr lvl="1"/>
            <a:r>
              <a:rPr lang="pt-PT" dirty="0" smtClean="0"/>
              <a:t>2011_UnB | Design Industrial</a:t>
            </a:r>
          </a:p>
          <a:p>
            <a:pPr lvl="1"/>
            <a:r>
              <a:rPr lang="pt-PT" dirty="0" smtClean="0"/>
              <a:t>2012_UCS | várias engenharias e ciências </a:t>
            </a:r>
            <a:r>
              <a:rPr lang="pt-PT" dirty="0" err="1" smtClean="0"/>
              <a:t>exactas</a:t>
            </a:r>
            <a:r>
              <a:rPr lang="pt-PT" dirty="0" smtClean="0"/>
              <a:t> (2x)</a:t>
            </a:r>
          </a:p>
          <a:p>
            <a:pPr lvl="1"/>
            <a:r>
              <a:rPr lang="pt-PT" dirty="0" smtClean="0"/>
              <a:t>2012_UniNorte (</a:t>
            </a:r>
            <a:r>
              <a:rPr lang="pt-PT" dirty="0" err="1" smtClean="0"/>
              <a:t>Laurentis</a:t>
            </a:r>
            <a:r>
              <a:rPr lang="pt-PT" dirty="0" smtClean="0"/>
              <a:t>) Manaus | vários cursos</a:t>
            </a:r>
          </a:p>
          <a:p>
            <a:pPr lvl="1"/>
            <a:r>
              <a:rPr lang="pt-PT" dirty="0" smtClean="0"/>
              <a:t>2012_UFJF (Agosto?)</a:t>
            </a:r>
          </a:p>
        </p:txBody>
      </p:sp>
      <p:sp>
        <p:nvSpPr>
          <p:cNvPr id="4" name="Date Placeholder 3"/>
          <p:cNvSpPr>
            <a:spLocks noGrp="1"/>
          </p:cNvSpPr>
          <p:nvPr>
            <p:ph type="dt" sz="half" idx="10"/>
          </p:nvPr>
        </p:nvSpPr>
        <p:spPr/>
        <p:txBody>
          <a:bodyPr/>
          <a:lstStyle/>
          <a:p>
            <a:r>
              <a:rPr lang="pt-PT" smtClean="0"/>
              <a:t>2012/05/16</a:t>
            </a:r>
            <a:endParaRPr lang="pt-PT"/>
          </a:p>
        </p:txBody>
      </p:sp>
      <p:sp>
        <p:nvSpPr>
          <p:cNvPr id="5" name="Footer Placeholder 4"/>
          <p:cNvSpPr>
            <a:spLocks noGrp="1"/>
          </p:cNvSpPr>
          <p:nvPr>
            <p:ph type="ftr" sz="quarter" idx="11"/>
          </p:nvPr>
        </p:nvSpPr>
        <p:spPr/>
        <p:txBody>
          <a:bodyPr/>
          <a:lstStyle/>
          <a:p>
            <a:r>
              <a:rPr lang="pt-PT" smtClean="0"/>
              <a:t>APRENDIZAGEM BASEADA EM PROJECTOS : Rui M. Lima</a:t>
            </a:r>
            <a:endParaRPr lang="pt-PT"/>
          </a:p>
        </p:txBody>
      </p:sp>
      <p:sp>
        <p:nvSpPr>
          <p:cNvPr id="6" name="Slide Number Placeholder 5"/>
          <p:cNvSpPr>
            <a:spLocks noGrp="1"/>
          </p:cNvSpPr>
          <p:nvPr>
            <p:ph type="sldNum" sz="quarter" idx="12"/>
          </p:nvPr>
        </p:nvSpPr>
        <p:spPr/>
        <p:txBody>
          <a:bodyPr/>
          <a:lstStyle/>
          <a:p>
            <a:fld id="{872AC9A5-4015-4718-912D-FD60D3360F08}" type="slidenum">
              <a:rPr lang="pt-PT" smtClean="0"/>
              <a:pPr/>
              <a:t>35</a:t>
            </a:fld>
            <a:endParaRPr lang="pt-PT"/>
          </a:p>
        </p:txBody>
      </p:sp>
    </p:spTree>
    <p:extLst>
      <p:ext uri="{BB962C8B-B14F-4D97-AF65-F5344CB8AC3E}">
        <p14:creationId xmlns:p14="http://schemas.microsoft.com/office/powerpoint/2010/main" val="40992952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Cooperação na Implementação</a:t>
            </a:r>
          </a:p>
        </p:txBody>
      </p:sp>
      <p:sp>
        <p:nvSpPr>
          <p:cNvPr id="5" name="Content Placeholder 4"/>
          <p:cNvSpPr>
            <a:spLocks noGrp="1"/>
          </p:cNvSpPr>
          <p:nvPr>
            <p:ph idx="1"/>
          </p:nvPr>
        </p:nvSpPr>
        <p:spPr>
          <a:xfrm>
            <a:off x="457200" y="1600201"/>
            <a:ext cx="8229600" cy="604664"/>
          </a:xfrm>
        </p:spPr>
        <p:txBody>
          <a:bodyPr>
            <a:normAutofit lnSpcReduction="10000"/>
          </a:bodyPr>
          <a:lstStyle/>
          <a:p>
            <a:r>
              <a:rPr lang="pt-PT" dirty="0" smtClean="0"/>
              <a:t>Mais de 100 participantes</a:t>
            </a:r>
            <a:endParaRPr lang="pt-PT"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19" y="2348880"/>
            <a:ext cx="3756115" cy="2016224"/>
          </a:xfrm>
          <a:prstGeom prst="rect">
            <a:avLst/>
          </a:prstGeom>
        </p:spPr>
      </p:pic>
      <p:pic>
        <p:nvPicPr>
          <p:cNvPr id="1026" name="Picture 2" descr="D:\Fotos\2012_Workshop_CS\DSC_09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4581127"/>
            <a:ext cx="3569683" cy="21616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Fotos\Brasília_201105\100OLYMP\P62824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2348880"/>
            <a:ext cx="3509089"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Fotos\2012_Workshop_CS\DSC_080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4308" y="4581128"/>
            <a:ext cx="3803327" cy="2161687"/>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pt-PT" smtClean="0"/>
              <a:t>2012/05/16</a:t>
            </a:r>
            <a:endParaRPr lang="pt-PT"/>
          </a:p>
        </p:txBody>
      </p:sp>
      <p:sp>
        <p:nvSpPr>
          <p:cNvPr id="4" name="Footer Placeholder 3"/>
          <p:cNvSpPr>
            <a:spLocks noGrp="1"/>
          </p:cNvSpPr>
          <p:nvPr>
            <p:ph type="ftr" sz="quarter" idx="11"/>
          </p:nvPr>
        </p:nvSpPr>
        <p:spPr/>
        <p:txBody>
          <a:bodyPr/>
          <a:lstStyle/>
          <a:p>
            <a:r>
              <a:rPr lang="pt-PT" smtClean="0"/>
              <a:t>APRENDIZAGEM BASEADA EM PROJECTOS : Rui M. Lima</a:t>
            </a:r>
            <a:endParaRPr lang="pt-PT"/>
          </a:p>
        </p:txBody>
      </p:sp>
      <p:sp>
        <p:nvSpPr>
          <p:cNvPr id="7" name="Slide Number Placeholder 6"/>
          <p:cNvSpPr>
            <a:spLocks noGrp="1"/>
          </p:cNvSpPr>
          <p:nvPr>
            <p:ph type="sldNum" sz="quarter" idx="12"/>
          </p:nvPr>
        </p:nvSpPr>
        <p:spPr/>
        <p:txBody>
          <a:bodyPr/>
          <a:lstStyle/>
          <a:p>
            <a:fld id="{872AC9A5-4015-4718-912D-FD60D3360F08}" type="slidenum">
              <a:rPr lang="pt-PT" smtClean="0"/>
              <a:pPr/>
              <a:t>36</a:t>
            </a:fld>
            <a:endParaRPr lang="pt-PT"/>
          </a:p>
        </p:txBody>
      </p:sp>
    </p:spTree>
    <p:extLst>
      <p:ext uri="{BB962C8B-B14F-4D97-AF65-F5344CB8AC3E}">
        <p14:creationId xmlns:p14="http://schemas.microsoft.com/office/powerpoint/2010/main" val="34749260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Considerações Finais</a:t>
            </a:r>
            <a:endParaRPr lang="pt-PT" dirty="0"/>
          </a:p>
        </p:txBody>
      </p:sp>
      <p:sp>
        <p:nvSpPr>
          <p:cNvPr id="4" name="Content Placeholder 3"/>
          <p:cNvSpPr>
            <a:spLocks noGrp="1"/>
          </p:cNvSpPr>
          <p:nvPr>
            <p:ph idx="1"/>
          </p:nvPr>
        </p:nvSpPr>
        <p:spPr/>
        <p:txBody>
          <a:bodyPr>
            <a:normAutofit fontScale="92500" lnSpcReduction="20000"/>
          </a:bodyPr>
          <a:lstStyle/>
          <a:p>
            <a:r>
              <a:rPr lang="pt-PT" dirty="0" smtClean="0"/>
              <a:t>Resultado Global Positivo</a:t>
            </a:r>
          </a:p>
          <a:p>
            <a:pPr lvl="2"/>
            <a:endParaRPr lang="pt-PT" dirty="0" smtClean="0"/>
          </a:p>
          <a:p>
            <a:r>
              <a:rPr lang="pt-PT" dirty="0"/>
              <a:t>Requer</a:t>
            </a:r>
          </a:p>
          <a:p>
            <a:pPr lvl="1"/>
            <a:r>
              <a:rPr lang="pt-PT" dirty="0"/>
              <a:t>Compromisso</a:t>
            </a:r>
          </a:p>
          <a:p>
            <a:pPr lvl="1"/>
            <a:r>
              <a:rPr lang="pt-PT" dirty="0"/>
              <a:t>Formação</a:t>
            </a:r>
          </a:p>
          <a:p>
            <a:pPr lvl="1"/>
            <a:r>
              <a:rPr lang="pt-PT" dirty="0"/>
              <a:t>Espírito </a:t>
            </a:r>
            <a:r>
              <a:rPr lang="pt-PT" dirty="0" smtClean="0"/>
              <a:t>crítico</a:t>
            </a:r>
          </a:p>
          <a:p>
            <a:pPr lvl="2"/>
            <a:endParaRPr lang="pt-PT" dirty="0"/>
          </a:p>
          <a:p>
            <a:r>
              <a:rPr lang="pt-PT" dirty="0" smtClean="0"/>
              <a:t>Permanente Evolução Apoiada em Pesquisa</a:t>
            </a:r>
          </a:p>
          <a:p>
            <a:pPr lvl="1"/>
            <a:r>
              <a:rPr lang="pt-PT" dirty="0" smtClean="0"/>
              <a:t>Avaliação</a:t>
            </a:r>
          </a:p>
          <a:p>
            <a:pPr lvl="1"/>
            <a:r>
              <a:rPr lang="pt-PT" dirty="0" smtClean="0"/>
              <a:t>Reflexão</a:t>
            </a:r>
          </a:p>
          <a:p>
            <a:pPr lvl="2"/>
            <a:endParaRPr lang="pt-PT" dirty="0" smtClean="0"/>
          </a:p>
          <a:p>
            <a:r>
              <a:rPr lang="pt-PT" dirty="0" smtClean="0"/>
              <a:t>Não existem modelos universais</a:t>
            </a:r>
          </a:p>
          <a:p>
            <a:endParaRPr lang="pt-PT" dirty="0"/>
          </a:p>
        </p:txBody>
      </p:sp>
      <p:sp>
        <p:nvSpPr>
          <p:cNvPr id="5" name="Date Placeholder 4"/>
          <p:cNvSpPr>
            <a:spLocks noGrp="1"/>
          </p:cNvSpPr>
          <p:nvPr>
            <p:ph type="dt" sz="half" idx="10"/>
          </p:nvPr>
        </p:nvSpPr>
        <p:spPr/>
        <p:txBody>
          <a:bodyPr/>
          <a:lstStyle/>
          <a:p>
            <a:r>
              <a:rPr lang="pt-PT" smtClean="0"/>
              <a:t>2012/05/16</a:t>
            </a:r>
            <a:endParaRPr lang="pt-PT"/>
          </a:p>
        </p:txBody>
      </p:sp>
      <p:sp>
        <p:nvSpPr>
          <p:cNvPr id="6" name="Footer Placeholder 5"/>
          <p:cNvSpPr>
            <a:spLocks noGrp="1"/>
          </p:cNvSpPr>
          <p:nvPr>
            <p:ph type="ftr" sz="quarter" idx="11"/>
          </p:nvPr>
        </p:nvSpPr>
        <p:spPr/>
        <p:txBody>
          <a:bodyPr/>
          <a:lstStyle/>
          <a:p>
            <a:r>
              <a:rPr lang="pt-PT" smtClean="0"/>
              <a:t>APRENDIZAGEM BASEADA EM PROJECTOS : Rui M. Lima</a:t>
            </a:r>
            <a:endParaRPr lang="pt-PT"/>
          </a:p>
        </p:txBody>
      </p:sp>
      <p:sp>
        <p:nvSpPr>
          <p:cNvPr id="3" name="Slide Number Placeholder 2"/>
          <p:cNvSpPr>
            <a:spLocks noGrp="1"/>
          </p:cNvSpPr>
          <p:nvPr>
            <p:ph type="sldNum" sz="quarter" idx="12"/>
          </p:nvPr>
        </p:nvSpPr>
        <p:spPr/>
        <p:txBody>
          <a:bodyPr/>
          <a:lstStyle/>
          <a:p>
            <a:fld id="{872AC9A5-4015-4718-912D-FD60D3360F08}" type="slidenum">
              <a:rPr lang="pt-PT" smtClean="0"/>
              <a:pPr/>
              <a:t>37</a:t>
            </a:fld>
            <a:endParaRPr lang="pt-PT"/>
          </a:p>
        </p:txBody>
      </p:sp>
    </p:spTree>
    <p:extLst>
      <p:ext uri="{BB962C8B-B14F-4D97-AF65-F5344CB8AC3E}">
        <p14:creationId xmlns:p14="http://schemas.microsoft.com/office/powerpoint/2010/main" val="26811455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Referências</a:t>
            </a:r>
            <a:endParaRPr lang="pt-PT" dirty="0"/>
          </a:p>
        </p:txBody>
      </p:sp>
      <p:sp>
        <p:nvSpPr>
          <p:cNvPr id="11" name="Content Placeholder 10"/>
          <p:cNvSpPr>
            <a:spLocks noGrp="1"/>
          </p:cNvSpPr>
          <p:nvPr>
            <p:ph idx="1"/>
          </p:nvPr>
        </p:nvSpPr>
        <p:spPr/>
        <p:txBody>
          <a:bodyPr>
            <a:noAutofit/>
          </a:bodyPr>
          <a:lstStyle/>
          <a:p>
            <a:r>
              <a:rPr lang="en-US" sz="1200" dirty="0" smtClean="0"/>
              <a:t>Morgan, A. (1984). Overview project -based learning. In E. S. Henderson &amp; M. B. </a:t>
            </a:r>
            <a:r>
              <a:rPr lang="en-US" sz="1200" dirty="0" err="1" smtClean="0"/>
              <a:t>Nathenson</a:t>
            </a:r>
            <a:r>
              <a:rPr lang="en-US" sz="1200" dirty="0" smtClean="0"/>
              <a:t>. Independent learning in higher education. Englewood Cliffs: Educational technology Publications, 221-237.</a:t>
            </a:r>
          </a:p>
          <a:p>
            <a:r>
              <a:rPr lang="en-US" sz="1200" dirty="0" smtClean="0"/>
              <a:t>Powell, P. &amp; </a:t>
            </a:r>
            <a:r>
              <a:rPr lang="en-US" sz="1200" dirty="0" err="1" smtClean="0"/>
              <a:t>Weenk</a:t>
            </a:r>
            <a:r>
              <a:rPr lang="en-US" sz="1200" dirty="0" smtClean="0"/>
              <a:t>, W. (2003). Project-led engineering education. Utrecht: Lemma. </a:t>
            </a:r>
          </a:p>
          <a:p>
            <a:r>
              <a:rPr lang="en-US" sz="1200" dirty="0" smtClean="0"/>
              <a:t>Weimer, M. (2002). Learner-centered teaching. Five key changes to practice. San Francisco. </a:t>
            </a:r>
            <a:r>
              <a:rPr lang="en-US" sz="1200" dirty="0" err="1" smtClean="0"/>
              <a:t>Jossey</a:t>
            </a:r>
            <a:r>
              <a:rPr lang="en-US" sz="1200" dirty="0" smtClean="0"/>
              <a:t>-Bass.</a:t>
            </a:r>
          </a:p>
          <a:p>
            <a:r>
              <a:rPr lang="pt-PT" sz="1200" dirty="0" smtClean="0"/>
              <a:t>(</a:t>
            </a:r>
            <a:r>
              <a:rPr lang="pt-PT" sz="1200" dirty="0" err="1" smtClean="0"/>
              <a:t>European</a:t>
            </a:r>
            <a:r>
              <a:rPr lang="pt-PT" sz="1200" dirty="0" smtClean="0"/>
              <a:t> </a:t>
            </a:r>
            <a:r>
              <a:rPr lang="pt-PT" sz="1200" dirty="0" err="1" smtClean="0"/>
              <a:t>Higher</a:t>
            </a:r>
            <a:r>
              <a:rPr lang="pt-PT" sz="1200" dirty="0" smtClean="0"/>
              <a:t> </a:t>
            </a:r>
            <a:r>
              <a:rPr lang="pt-PT" sz="1200" dirty="0" err="1" smtClean="0"/>
              <a:t>Education</a:t>
            </a:r>
            <a:r>
              <a:rPr lang="pt-PT" sz="1200" dirty="0" smtClean="0"/>
              <a:t> </a:t>
            </a:r>
            <a:r>
              <a:rPr lang="pt-PT" sz="1200" dirty="0" err="1" smtClean="0"/>
              <a:t>Area</a:t>
            </a:r>
            <a:r>
              <a:rPr lang="pt-PT" sz="1200" dirty="0" smtClean="0"/>
              <a:t> (2010). “EURASHE ‘S 10 </a:t>
            </a:r>
            <a:r>
              <a:rPr lang="pt-PT" sz="1200" dirty="0" err="1" smtClean="0"/>
              <a:t>Commitments</a:t>
            </a:r>
            <a:r>
              <a:rPr lang="pt-PT" sz="1200" dirty="0" smtClean="0"/>
              <a:t> for </a:t>
            </a:r>
            <a:r>
              <a:rPr lang="pt-PT" sz="1200" dirty="0" err="1" smtClean="0"/>
              <a:t>the</a:t>
            </a:r>
            <a:r>
              <a:rPr lang="pt-PT" sz="1200" dirty="0" smtClean="0"/>
              <a:t> </a:t>
            </a:r>
            <a:r>
              <a:rPr lang="pt-PT" sz="1200" dirty="0" err="1" smtClean="0"/>
              <a:t>European</a:t>
            </a:r>
            <a:r>
              <a:rPr lang="pt-PT" sz="1200" dirty="0" smtClean="0"/>
              <a:t> </a:t>
            </a:r>
            <a:r>
              <a:rPr lang="pt-PT" sz="1200" dirty="0" err="1" smtClean="0"/>
              <a:t>Higher</a:t>
            </a:r>
            <a:r>
              <a:rPr lang="pt-PT" sz="1200" dirty="0" smtClean="0"/>
              <a:t> </a:t>
            </a:r>
            <a:r>
              <a:rPr lang="pt-PT" sz="1200" dirty="0" err="1" smtClean="0"/>
              <a:t>Education</a:t>
            </a:r>
            <a:r>
              <a:rPr lang="pt-PT" sz="1200" dirty="0" smtClean="0"/>
              <a:t> </a:t>
            </a:r>
            <a:r>
              <a:rPr lang="pt-PT" sz="1200" dirty="0" err="1" smtClean="0"/>
              <a:t>Area</a:t>
            </a:r>
            <a:r>
              <a:rPr lang="pt-PT" sz="1200" dirty="0" smtClean="0"/>
              <a:t> </a:t>
            </a:r>
            <a:r>
              <a:rPr lang="pt-PT" sz="1200" dirty="0" err="1" smtClean="0"/>
              <a:t>in</a:t>
            </a:r>
            <a:r>
              <a:rPr lang="pt-PT" sz="1200" dirty="0" smtClean="0"/>
              <a:t> 2020”. </a:t>
            </a:r>
            <a:r>
              <a:rPr lang="pt-PT" sz="1200" dirty="0" smtClean="0">
                <a:hlinkClick r:id="rId3"/>
              </a:rPr>
              <a:t>http://onderwijs.vlaanderen.be/hogeronderwijs/bologna/2010_conference/documents/EURASHE_10_Commitments.pdf</a:t>
            </a:r>
            <a:r>
              <a:rPr lang="pt-PT" sz="1200" dirty="0" smtClean="0"/>
              <a:t>, consultado em Setembro 2010. </a:t>
            </a:r>
          </a:p>
          <a:p>
            <a:r>
              <a:rPr lang="en-US" sz="1200" dirty="0" smtClean="0"/>
              <a:t>Magna Charta </a:t>
            </a:r>
            <a:r>
              <a:rPr lang="en-US" sz="1200" dirty="0" err="1" smtClean="0"/>
              <a:t>Universitatum</a:t>
            </a:r>
            <a:r>
              <a:rPr lang="en-US" sz="1200" dirty="0" smtClean="0"/>
              <a:t> (1988). </a:t>
            </a:r>
            <a:r>
              <a:rPr lang="en-US" sz="1200" dirty="0" err="1" smtClean="0"/>
              <a:t>Disponível</a:t>
            </a:r>
            <a:r>
              <a:rPr lang="en-US" sz="1200" dirty="0" smtClean="0"/>
              <a:t> </a:t>
            </a:r>
            <a:r>
              <a:rPr lang="en-US" sz="1200" dirty="0" err="1" smtClean="0"/>
              <a:t>em</a:t>
            </a:r>
            <a:r>
              <a:rPr lang="en-US" sz="1200" dirty="0" smtClean="0"/>
              <a:t> </a:t>
            </a:r>
            <a:r>
              <a:rPr lang="en-US" sz="1200" dirty="0" smtClean="0">
                <a:hlinkClick r:id="rId4"/>
              </a:rPr>
              <a:t>http://www.bologna-bergen2005.no/Docs/00-Main_doc/880918_Magna_Charta_Universitatum.pdf</a:t>
            </a:r>
            <a:r>
              <a:rPr lang="en-US" sz="1200" dirty="0" smtClean="0"/>
              <a:t>, </a:t>
            </a:r>
            <a:r>
              <a:rPr lang="en-US" sz="1200" dirty="0" err="1" smtClean="0"/>
              <a:t>consultado</a:t>
            </a:r>
            <a:r>
              <a:rPr lang="en-US" sz="1200" dirty="0" smtClean="0"/>
              <a:t> </a:t>
            </a:r>
            <a:r>
              <a:rPr lang="en-US" sz="1200" dirty="0" err="1" smtClean="0"/>
              <a:t>em</a:t>
            </a:r>
            <a:r>
              <a:rPr lang="en-US" sz="1200" dirty="0" smtClean="0"/>
              <a:t> </a:t>
            </a:r>
            <a:r>
              <a:rPr lang="en-US" sz="1200" dirty="0" err="1" smtClean="0"/>
              <a:t>Setembro</a:t>
            </a:r>
            <a:r>
              <a:rPr lang="en-US" sz="1200" dirty="0" smtClean="0"/>
              <a:t> 2010. </a:t>
            </a:r>
            <a:endParaRPr lang="pt-PT" sz="1200" dirty="0" smtClean="0"/>
          </a:p>
          <a:p>
            <a:r>
              <a:rPr lang="en-US" sz="1200" dirty="0" err="1" smtClean="0"/>
              <a:t>Declaração</a:t>
            </a:r>
            <a:r>
              <a:rPr lang="en-US" sz="1200" dirty="0" smtClean="0"/>
              <a:t> de </a:t>
            </a:r>
            <a:r>
              <a:rPr lang="en-US" sz="1200" dirty="0" err="1" smtClean="0"/>
              <a:t>Bolonha</a:t>
            </a:r>
            <a:r>
              <a:rPr lang="en-US" sz="1200" dirty="0" smtClean="0"/>
              <a:t> (1999). </a:t>
            </a:r>
            <a:r>
              <a:rPr lang="en-US" sz="1200" dirty="0" err="1" smtClean="0"/>
              <a:t>Disponível</a:t>
            </a:r>
            <a:r>
              <a:rPr lang="en-US" sz="1200" dirty="0" smtClean="0"/>
              <a:t> </a:t>
            </a:r>
            <a:r>
              <a:rPr lang="en-US" sz="1200" dirty="0" err="1" smtClean="0"/>
              <a:t>em</a:t>
            </a:r>
            <a:r>
              <a:rPr lang="en-US" sz="1200" dirty="0" smtClean="0"/>
              <a:t> </a:t>
            </a:r>
            <a:r>
              <a:rPr lang="en-US" sz="1200" dirty="0" smtClean="0">
                <a:hlinkClick r:id="rId5"/>
              </a:rPr>
              <a:t>http://www.bologna-bergen2005.no</a:t>
            </a:r>
            <a:r>
              <a:rPr lang="en-US" sz="1200" dirty="0" smtClean="0"/>
              <a:t>, </a:t>
            </a:r>
            <a:r>
              <a:rPr lang="en-US" sz="1200" dirty="0" err="1" smtClean="0"/>
              <a:t>consultado</a:t>
            </a:r>
            <a:r>
              <a:rPr lang="en-US" sz="1200" dirty="0" smtClean="0"/>
              <a:t> </a:t>
            </a:r>
            <a:r>
              <a:rPr lang="en-US" sz="1200" dirty="0" err="1" smtClean="0"/>
              <a:t>em</a:t>
            </a:r>
            <a:r>
              <a:rPr lang="en-US" sz="1200" dirty="0" smtClean="0"/>
              <a:t> </a:t>
            </a:r>
            <a:r>
              <a:rPr lang="en-US" sz="1200" dirty="0" err="1" smtClean="0"/>
              <a:t>Setembro</a:t>
            </a:r>
            <a:r>
              <a:rPr lang="en-US" sz="1200" dirty="0" smtClean="0"/>
              <a:t> de 2010.</a:t>
            </a:r>
            <a:endParaRPr lang="pt-PT" sz="1200" dirty="0" smtClean="0"/>
          </a:p>
          <a:p>
            <a:r>
              <a:rPr lang="en-US" sz="1200" dirty="0" err="1" smtClean="0"/>
              <a:t>Descritores</a:t>
            </a:r>
            <a:r>
              <a:rPr lang="en-US" sz="1200" dirty="0" smtClean="0"/>
              <a:t> de Dublin (2004). </a:t>
            </a:r>
            <a:r>
              <a:rPr lang="en-US" sz="1200" dirty="0" err="1" smtClean="0"/>
              <a:t>Disponível</a:t>
            </a:r>
            <a:r>
              <a:rPr lang="en-US" sz="1200" dirty="0" smtClean="0"/>
              <a:t> </a:t>
            </a:r>
            <a:r>
              <a:rPr lang="en-US" sz="1200" dirty="0" err="1" smtClean="0"/>
              <a:t>em</a:t>
            </a:r>
            <a:r>
              <a:rPr lang="en-US" sz="1200" dirty="0" smtClean="0"/>
              <a:t> </a:t>
            </a:r>
            <a:r>
              <a:rPr lang="en-US" sz="1200" dirty="0" smtClean="0">
                <a:hlinkClick r:id="rId6"/>
              </a:rPr>
              <a:t>http://www.dges.mctes.pt/DGES/pt</a:t>
            </a:r>
            <a:r>
              <a:rPr lang="en-US" sz="1200" dirty="0" smtClean="0"/>
              <a:t>, </a:t>
            </a:r>
            <a:r>
              <a:rPr lang="en-US" sz="1200" dirty="0" err="1" smtClean="0"/>
              <a:t>consultado</a:t>
            </a:r>
            <a:r>
              <a:rPr lang="en-US" sz="1200" dirty="0" smtClean="0"/>
              <a:t> </a:t>
            </a:r>
            <a:r>
              <a:rPr lang="en-US" sz="1200" dirty="0" err="1" smtClean="0"/>
              <a:t>em</a:t>
            </a:r>
            <a:r>
              <a:rPr lang="en-US" sz="1200" dirty="0" smtClean="0"/>
              <a:t> </a:t>
            </a:r>
            <a:r>
              <a:rPr lang="en-US" sz="1200" dirty="0" err="1" smtClean="0"/>
              <a:t>Maio</a:t>
            </a:r>
            <a:r>
              <a:rPr lang="en-US" sz="1200" dirty="0" smtClean="0"/>
              <a:t> 2009. </a:t>
            </a:r>
            <a:endParaRPr lang="pt-PT" sz="1200" dirty="0" smtClean="0"/>
          </a:p>
          <a:p>
            <a:r>
              <a:rPr lang="en-US" sz="1200" dirty="0" err="1" smtClean="0"/>
              <a:t>Comunicado</a:t>
            </a:r>
            <a:r>
              <a:rPr lang="en-US" sz="1200" dirty="0" smtClean="0"/>
              <a:t> de </a:t>
            </a:r>
            <a:r>
              <a:rPr lang="en-US" sz="1200" dirty="0" err="1" smtClean="0"/>
              <a:t>Londres</a:t>
            </a:r>
            <a:r>
              <a:rPr lang="en-US" sz="1200" dirty="0" smtClean="0"/>
              <a:t> (2007). </a:t>
            </a:r>
            <a:r>
              <a:rPr lang="en-US" sz="1200" dirty="0" err="1" smtClean="0"/>
              <a:t>Disponível</a:t>
            </a:r>
            <a:r>
              <a:rPr lang="en-US" sz="1200" dirty="0" smtClean="0"/>
              <a:t> </a:t>
            </a:r>
            <a:r>
              <a:rPr lang="en-US" sz="1200" dirty="0" err="1" smtClean="0"/>
              <a:t>em</a:t>
            </a:r>
            <a:r>
              <a:rPr lang="en-US" sz="1200" dirty="0" smtClean="0"/>
              <a:t> </a:t>
            </a:r>
            <a:r>
              <a:rPr lang="en-US" sz="1200" dirty="0" smtClean="0">
                <a:hlinkClick r:id="rId7"/>
              </a:rPr>
              <a:t>http://www.dcsf.gov.uk/londonbologna/uploads/documents/LC18May07.pdf</a:t>
            </a:r>
            <a:r>
              <a:rPr lang="en-US" sz="1200" dirty="0" smtClean="0"/>
              <a:t>, </a:t>
            </a:r>
            <a:r>
              <a:rPr lang="en-US" sz="1200" dirty="0" err="1" smtClean="0"/>
              <a:t>consultado</a:t>
            </a:r>
            <a:r>
              <a:rPr lang="en-US" sz="1200" dirty="0" smtClean="0"/>
              <a:t> </a:t>
            </a:r>
            <a:r>
              <a:rPr lang="en-US" sz="1200" dirty="0" err="1" smtClean="0"/>
              <a:t>em</a:t>
            </a:r>
            <a:r>
              <a:rPr lang="en-US" sz="1200" dirty="0" smtClean="0"/>
              <a:t> </a:t>
            </a:r>
            <a:r>
              <a:rPr lang="en-US" sz="1200" dirty="0" err="1" smtClean="0"/>
              <a:t>Maio</a:t>
            </a:r>
            <a:r>
              <a:rPr lang="en-US" sz="1200" dirty="0" smtClean="0"/>
              <a:t> 2009. </a:t>
            </a:r>
            <a:endParaRPr lang="pt-PT" sz="1200" dirty="0" smtClean="0"/>
          </a:p>
          <a:p>
            <a:r>
              <a:rPr lang="en-US" sz="1200" dirty="0" smtClean="0"/>
              <a:t>Archer, W. and Davison, J. (2008). "Graduate Employability: What do employers think and want?". </a:t>
            </a:r>
            <a:r>
              <a:rPr lang="en-US" sz="1200" dirty="0" err="1" smtClean="0"/>
              <a:t>Londres</a:t>
            </a:r>
            <a:r>
              <a:rPr lang="en-US" sz="1200" dirty="0" smtClean="0"/>
              <a:t>: CIHE - Council for Industry and Higher Education. </a:t>
            </a:r>
            <a:endParaRPr lang="pt-PT" sz="1200" dirty="0" smtClean="0"/>
          </a:p>
          <a:p>
            <a:r>
              <a:rPr lang="en-US" sz="1200" dirty="0" err="1"/>
              <a:t>Fernandes</a:t>
            </a:r>
            <a:r>
              <a:rPr lang="en-US" sz="1200" dirty="0"/>
              <a:t>, S., Lima, R. M., Cardoso, E., </a:t>
            </a:r>
            <a:r>
              <a:rPr lang="en-US" sz="1200" dirty="0" err="1"/>
              <a:t>Leão</a:t>
            </a:r>
            <a:r>
              <a:rPr lang="en-US" sz="1200" dirty="0"/>
              <a:t>, C. P., &amp; Flores, M. A. (2009, 21-22 July 2009). </a:t>
            </a:r>
            <a:r>
              <a:rPr lang="en-US" sz="1200" i="1" dirty="0"/>
              <a:t>An academic results analysis of a first year interdisciplinary project approach in industrial and management engineering. Paper presented at the First </a:t>
            </a:r>
            <a:r>
              <a:rPr lang="en-US" sz="1200" i="1" dirty="0" err="1"/>
              <a:t>Ibero</a:t>
            </a:r>
            <a:r>
              <a:rPr lang="en-US" sz="1200" i="1" dirty="0"/>
              <a:t>-American Symposium on Project Approaches in Engineering Education </a:t>
            </a:r>
            <a:r>
              <a:rPr lang="en-US" sz="1200" i="1" dirty="0" smtClean="0"/>
              <a:t>- </a:t>
            </a:r>
            <a:r>
              <a:rPr lang="en-US" sz="1200" i="1" dirty="0"/>
              <a:t>PAEE2009, Guimarães </a:t>
            </a:r>
            <a:r>
              <a:rPr lang="en-US" sz="1200" i="1" dirty="0" smtClean="0"/>
              <a:t>- Portugal.</a:t>
            </a:r>
          </a:p>
          <a:p>
            <a:r>
              <a:rPr lang="en-US" sz="1200" dirty="0"/>
              <a:t>Lima, R. M., Carvalho, D., Sousa, R. M., &amp; </a:t>
            </a:r>
            <a:r>
              <a:rPr lang="en-US" sz="1200" dirty="0" err="1"/>
              <a:t>Alves</a:t>
            </a:r>
            <a:r>
              <a:rPr lang="en-US" sz="1200" dirty="0"/>
              <a:t>, A. (2009, 21-22 July 2009). </a:t>
            </a:r>
            <a:r>
              <a:rPr lang="en-US" sz="1200" i="1" dirty="0"/>
              <a:t>Management of Interdisciplinary Project Approaches in Engineering Education: a Case Study. Paper presented at the First </a:t>
            </a:r>
            <a:r>
              <a:rPr lang="en-US" sz="1200" i="1" dirty="0" err="1"/>
              <a:t>Ibero</a:t>
            </a:r>
            <a:r>
              <a:rPr lang="en-US" sz="1200" i="1" dirty="0"/>
              <a:t>-American Symposium on Project Approaches in Engineering Education </a:t>
            </a:r>
            <a:r>
              <a:rPr lang="en-US" sz="1200" i="1" dirty="0" smtClean="0"/>
              <a:t>- </a:t>
            </a:r>
            <a:r>
              <a:rPr lang="en-US" sz="1200" i="1" dirty="0"/>
              <a:t>PAEE2009, Guimarães - Portugal</a:t>
            </a:r>
            <a:r>
              <a:rPr lang="en-US" sz="1200" i="1" dirty="0" smtClean="0"/>
              <a:t>.</a:t>
            </a:r>
          </a:p>
          <a:p>
            <a:r>
              <a:rPr lang="en-US" sz="1200" dirty="0"/>
              <a:t>Lima, R. M., Mesquita, D., </a:t>
            </a:r>
            <a:r>
              <a:rPr lang="en-US" sz="1200" dirty="0" err="1"/>
              <a:t>Amorim</a:t>
            </a:r>
            <a:r>
              <a:rPr lang="en-US" sz="1200" dirty="0"/>
              <a:t>, M., </a:t>
            </a:r>
            <a:r>
              <a:rPr lang="en-US" sz="1200" dirty="0" err="1"/>
              <a:t>Jonker</a:t>
            </a:r>
            <a:r>
              <a:rPr lang="en-US" sz="1200" dirty="0"/>
              <a:t>, G., &amp; Flores, M. A. (2012). An Analysis of Knowledge Areas in Industrial Engineering and Management Curriculum (submitted). </a:t>
            </a:r>
            <a:r>
              <a:rPr lang="en-US" sz="1200" i="1" dirty="0"/>
              <a:t>International Journal of Industrial Engineering and Management, 3(2</a:t>
            </a:r>
            <a:r>
              <a:rPr lang="en-US" sz="1200" i="1" dirty="0" smtClean="0"/>
              <a:t>).</a:t>
            </a:r>
            <a:endParaRPr lang="en-US" sz="1200" i="1" dirty="0"/>
          </a:p>
        </p:txBody>
      </p:sp>
      <p:sp>
        <p:nvSpPr>
          <p:cNvPr id="5" name="Date Placeholder 4"/>
          <p:cNvSpPr>
            <a:spLocks noGrp="1"/>
          </p:cNvSpPr>
          <p:nvPr>
            <p:ph type="dt" sz="half" idx="10"/>
          </p:nvPr>
        </p:nvSpPr>
        <p:spPr/>
        <p:txBody>
          <a:bodyPr/>
          <a:lstStyle/>
          <a:p>
            <a:r>
              <a:rPr lang="pt-PT" smtClean="0"/>
              <a:t>2012/05/16</a:t>
            </a:r>
            <a:endParaRPr lang="pt-PT"/>
          </a:p>
        </p:txBody>
      </p:sp>
      <p:sp>
        <p:nvSpPr>
          <p:cNvPr id="6" name="Footer Placeholder 5"/>
          <p:cNvSpPr>
            <a:spLocks noGrp="1"/>
          </p:cNvSpPr>
          <p:nvPr>
            <p:ph type="ftr" sz="quarter" idx="11"/>
          </p:nvPr>
        </p:nvSpPr>
        <p:spPr/>
        <p:txBody>
          <a:bodyPr/>
          <a:lstStyle/>
          <a:p>
            <a:r>
              <a:rPr lang="pt-PT" smtClean="0"/>
              <a:t>APRENDIZAGEM BASEADA EM PROJECTOS : Rui M. Lima</a:t>
            </a:r>
            <a:endParaRPr lang="pt-PT"/>
          </a:p>
        </p:txBody>
      </p:sp>
      <p:sp>
        <p:nvSpPr>
          <p:cNvPr id="3" name="Slide Number Placeholder 2"/>
          <p:cNvSpPr>
            <a:spLocks noGrp="1"/>
          </p:cNvSpPr>
          <p:nvPr>
            <p:ph type="sldNum" sz="quarter" idx="12"/>
          </p:nvPr>
        </p:nvSpPr>
        <p:spPr/>
        <p:txBody>
          <a:bodyPr/>
          <a:lstStyle/>
          <a:p>
            <a:fld id="{872AC9A5-4015-4718-912D-FD60D3360F08}" type="slidenum">
              <a:rPr lang="pt-PT" smtClean="0"/>
              <a:pPr/>
              <a:t>38</a:t>
            </a:fld>
            <a:endParaRPr lang="pt-PT"/>
          </a:p>
        </p:txBody>
      </p:sp>
    </p:spTree>
    <p:extLst>
      <p:ext uri="{BB962C8B-B14F-4D97-AF65-F5344CB8AC3E}">
        <p14:creationId xmlns:p14="http://schemas.microsoft.com/office/powerpoint/2010/main" val="2311342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p:txBody>
          <a:bodyPr/>
          <a:lstStyle/>
          <a:p>
            <a:r>
              <a:rPr lang="pt-PT"/>
              <a:t>Tópicos</a:t>
            </a:r>
          </a:p>
        </p:txBody>
      </p:sp>
      <p:sp>
        <p:nvSpPr>
          <p:cNvPr id="17411" name="Rectangle 1027"/>
          <p:cNvSpPr>
            <a:spLocks noGrp="1" noChangeArrowheads="1"/>
          </p:cNvSpPr>
          <p:nvPr>
            <p:ph type="body" idx="1"/>
          </p:nvPr>
        </p:nvSpPr>
        <p:spPr/>
        <p:txBody>
          <a:bodyPr>
            <a:normAutofit fontScale="70000" lnSpcReduction="20000"/>
          </a:bodyPr>
          <a:lstStyle/>
          <a:p>
            <a:r>
              <a:rPr lang="pt-PT" dirty="0" smtClean="0"/>
              <a:t>Contextualização</a:t>
            </a:r>
          </a:p>
          <a:p>
            <a:pPr lvl="1"/>
            <a:r>
              <a:rPr lang="pt-PT" dirty="0" smtClean="0"/>
              <a:t>Competências e a Prática de Engenharia</a:t>
            </a:r>
          </a:p>
          <a:p>
            <a:pPr lvl="1"/>
            <a:r>
              <a:rPr lang="pt-PT" dirty="0"/>
              <a:t>Engenharia de </a:t>
            </a:r>
            <a:r>
              <a:rPr lang="pt-PT" dirty="0" smtClean="0"/>
              <a:t>Produção</a:t>
            </a:r>
            <a:r>
              <a:rPr lang="pt-PT" dirty="0"/>
              <a:t>, </a:t>
            </a:r>
            <a:r>
              <a:rPr lang="pt-PT" dirty="0" smtClean="0"/>
              <a:t>conteúdos </a:t>
            </a:r>
            <a:r>
              <a:rPr lang="pt-PT" dirty="0"/>
              <a:t>+ </a:t>
            </a:r>
            <a:r>
              <a:rPr lang="pt-PT" dirty="0" smtClean="0"/>
              <a:t>competências</a:t>
            </a:r>
          </a:p>
          <a:p>
            <a:endParaRPr lang="pt-PT" dirty="0"/>
          </a:p>
          <a:p>
            <a:r>
              <a:rPr lang="pt-PT" dirty="0"/>
              <a:t>PBL - Conceitos </a:t>
            </a:r>
            <a:r>
              <a:rPr lang="pt-PT" dirty="0" smtClean="0"/>
              <a:t>Base</a:t>
            </a:r>
          </a:p>
          <a:p>
            <a:pPr lvl="1"/>
            <a:r>
              <a:rPr lang="pt-PT" dirty="0" smtClean="0"/>
              <a:t>Projeto de Engenharia</a:t>
            </a:r>
          </a:p>
          <a:p>
            <a:pPr lvl="1"/>
            <a:r>
              <a:rPr lang="pt-PT" dirty="0" smtClean="0"/>
              <a:t>Aspetos chave</a:t>
            </a:r>
            <a:endParaRPr lang="pt-PT" dirty="0"/>
          </a:p>
          <a:p>
            <a:pPr marL="118872" indent="0">
              <a:buNone/>
            </a:pPr>
            <a:endParaRPr lang="pt-PT" dirty="0"/>
          </a:p>
          <a:p>
            <a:r>
              <a:rPr lang="pt-PT" dirty="0"/>
              <a:t>PBL - </a:t>
            </a:r>
            <a:r>
              <a:rPr lang="pt-PT" dirty="0" smtClean="0"/>
              <a:t>Modelos - </a:t>
            </a:r>
            <a:r>
              <a:rPr lang="pt-PT" dirty="0"/>
              <a:t>Princípios </a:t>
            </a:r>
            <a:r>
              <a:rPr lang="pt-PT" dirty="0" smtClean="0"/>
              <a:t>Gerais</a:t>
            </a:r>
          </a:p>
          <a:p>
            <a:pPr lvl="1"/>
            <a:r>
              <a:rPr lang="pt-PT" dirty="0"/>
              <a:t>PBL - Modelo Aalborg - Princípios Gerais</a:t>
            </a:r>
          </a:p>
          <a:p>
            <a:pPr lvl="1"/>
            <a:r>
              <a:rPr lang="pt-PT" dirty="0" smtClean="0"/>
              <a:t>PBL </a:t>
            </a:r>
            <a:r>
              <a:rPr lang="pt-PT" dirty="0"/>
              <a:t>- Modelo MIEGI_UMINHO - Princípios </a:t>
            </a:r>
            <a:r>
              <a:rPr lang="pt-PT" dirty="0" smtClean="0"/>
              <a:t>Gerais</a:t>
            </a:r>
          </a:p>
          <a:p>
            <a:pPr lvl="2"/>
            <a:endParaRPr lang="pt-PT" dirty="0"/>
          </a:p>
          <a:p>
            <a:r>
              <a:rPr lang="pt-PT" dirty="0"/>
              <a:t>PBL - Modelo MIEGI_UMINHO </a:t>
            </a:r>
            <a:r>
              <a:rPr lang="pt-PT" dirty="0" smtClean="0"/>
              <a:t>– Resultados</a:t>
            </a:r>
          </a:p>
          <a:p>
            <a:pPr lvl="1"/>
            <a:r>
              <a:rPr lang="pt-PT" dirty="0" smtClean="0"/>
              <a:t>Projetos</a:t>
            </a:r>
          </a:p>
          <a:p>
            <a:pPr lvl="1"/>
            <a:r>
              <a:rPr lang="pt-PT" dirty="0" smtClean="0"/>
              <a:t>Perceções</a:t>
            </a:r>
          </a:p>
          <a:p>
            <a:pPr lvl="1"/>
            <a:r>
              <a:rPr lang="pt-PT" dirty="0" smtClean="0"/>
              <a:t>Cooperação internacional</a:t>
            </a:r>
            <a:endParaRPr lang="pt-PT" dirty="0"/>
          </a:p>
        </p:txBody>
      </p:sp>
      <p:sp>
        <p:nvSpPr>
          <p:cNvPr id="2" name="Date Placeholder 1"/>
          <p:cNvSpPr>
            <a:spLocks noGrp="1"/>
          </p:cNvSpPr>
          <p:nvPr>
            <p:ph type="dt" sz="half" idx="10"/>
          </p:nvPr>
        </p:nvSpPr>
        <p:spPr/>
        <p:txBody>
          <a:bodyPr/>
          <a:lstStyle/>
          <a:p>
            <a:r>
              <a:rPr lang="pt-PT" smtClean="0"/>
              <a:t>2012/05/16</a:t>
            </a:r>
            <a:endParaRPr lang="pt-PT"/>
          </a:p>
        </p:txBody>
      </p:sp>
      <p:sp>
        <p:nvSpPr>
          <p:cNvPr id="3" name="Footer Placeholder 2"/>
          <p:cNvSpPr>
            <a:spLocks noGrp="1"/>
          </p:cNvSpPr>
          <p:nvPr>
            <p:ph type="ftr" sz="quarter" idx="11"/>
          </p:nvPr>
        </p:nvSpPr>
        <p:spPr/>
        <p:txBody>
          <a:bodyPr/>
          <a:lstStyle/>
          <a:p>
            <a:r>
              <a:rPr lang="pt-PT" smtClean="0"/>
              <a:t>APRENDIZAGEM BASEADA EM PROJECTOS : Rui M. Lima</a:t>
            </a:r>
            <a:endParaRPr lang="pt-PT"/>
          </a:p>
        </p:txBody>
      </p:sp>
      <p:sp>
        <p:nvSpPr>
          <p:cNvPr id="4" name="Slide Number Placeholder 3"/>
          <p:cNvSpPr>
            <a:spLocks noGrp="1"/>
          </p:cNvSpPr>
          <p:nvPr>
            <p:ph type="sldNum" sz="quarter" idx="12"/>
          </p:nvPr>
        </p:nvSpPr>
        <p:spPr/>
        <p:txBody>
          <a:bodyPr/>
          <a:lstStyle/>
          <a:p>
            <a:fld id="{872AC9A5-4015-4718-912D-FD60D3360F08}" type="slidenum">
              <a:rPr lang="pt-PT" smtClean="0"/>
              <a:pPr/>
              <a:t>4</a:t>
            </a:fld>
            <a:endParaRPr lang="pt-PT"/>
          </a:p>
        </p:txBody>
      </p:sp>
    </p:spTree>
    <p:extLst>
      <p:ext uri="{BB962C8B-B14F-4D97-AF65-F5344CB8AC3E}">
        <p14:creationId xmlns:p14="http://schemas.microsoft.com/office/powerpoint/2010/main" val="2223912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02" name="Rectangle 14"/>
          <p:cNvSpPr>
            <a:spLocks noGrp="1" noChangeArrowheads="1"/>
          </p:cNvSpPr>
          <p:nvPr>
            <p:ph type="title"/>
          </p:nvPr>
        </p:nvSpPr>
        <p:spPr/>
        <p:txBody>
          <a:bodyPr>
            <a:normAutofit/>
          </a:bodyPr>
          <a:lstStyle/>
          <a:p>
            <a:r>
              <a:rPr lang="pt-PT" dirty="0" smtClean="0"/>
              <a:t>PBL - Contextualização</a:t>
            </a:r>
            <a:endParaRPr lang="en-US" sz="3600" dirty="0"/>
          </a:p>
        </p:txBody>
      </p:sp>
      <p:sp>
        <p:nvSpPr>
          <p:cNvPr id="89103" name="Rectangle 15"/>
          <p:cNvSpPr>
            <a:spLocks noGrp="1" noChangeArrowheads="1"/>
          </p:cNvSpPr>
          <p:nvPr>
            <p:ph type="body" idx="1"/>
          </p:nvPr>
        </p:nvSpPr>
        <p:spPr/>
        <p:txBody>
          <a:bodyPr>
            <a:normAutofit/>
          </a:bodyPr>
          <a:lstStyle/>
          <a:p>
            <a:r>
              <a:rPr lang="en-US" dirty="0" err="1" smtClean="0"/>
              <a:t>Competências</a:t>
            </a:r>
            <a:endParaRPr lang="en-US" dirty="0"/>
          </a:p>
        </p:txBody>
      </p:sp>
      <p:sp>
        <p:nvSpPr>
          <p:cNvPr id="2" name="Date Placeholder 1"/>
          <p:cNvSpPr>
            <a:spLocks noGrp="1"/>
          </p:cNvSpPr>
          <p:nvPr>
            <p:ph type="dt" sz="half" idx="10"/>
          </p:nvPr>
        </p:nvSpPr>
        <p:spPr/>
        <p:txBody>
          <a:bodyPr/>
          <a:lstStyle/>
          <a:p>
            <a:r>
              <a:rPr lang="pt-PT" smtClean="0"/>
              <a:t>2012/05/16</a:t>
            </a:r>
            <a:endParaRPr lang="pt-PT"/>
          </a:p>
        </p:txBody>
      </p:sp>
      <p:sp>
        <p:nvSpPr>
          <p:cNvPr id="3" name="Footer Placeholder 2"/>
          <p:cNvSpPr>
            <a:spLocks noGrp="1"/>
          </p:cNvSpPr>
          <p:nvPr>
            <p:ph type="ftr" sz="quarter" idx="11"/>
          </p:nvPr>
        </p:nvSpPr>
        <p:spPr/>
        <p:txBody>
          <a:bodyPr/>
          <a:lstStyle/>
          <a:p>
            <a:r>
              <a:rPr lang="pt-PT" smtClean="0"/>
              <a:t>APRENDIZAGEM BASEADA EM PROJECTOS : Rui M. Lima</a:t>
            </a:r>
            <a:endParaRPr lang="pt-PT"/>
          </a:p>
        </p:txBody>
      </p:sp>
      <p:sp>
        <p:nvSpPr>
          <p:cNvPr id="7" name="Rectangle 6"/>
          <p:cNvSpPr/>
          <p:nvPr/>
        </p:nvSpPr>
        <p:spPr>
          <a:xfrm>
            <a:off x="6102170" y="6264315"/>
            <a:ext cx="2880320" cy="2761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t-PT" sz="1100" dirty="0" smtClean="0"/>
              <a:t>Rui M. Lima &amp; Diana Mesquita</a:t>
            </a:r>
          </a:p>
        </p:txBody>
      </p:sp>
      <p:sp>
        <p:nvSpPr>
          <p:cNvPr id="4" name="Slide Number Placeholder 3"/>
          <p:cNvSpPr>
            <a:spLocks noGrp="1"/>
          </p:cNvSpPr>
          <p:nvPr>
            <p:ph type="sldNum" sz="quarter" idx="12"/>
          </p:nvPr>
        </p:nvSpPr>
        <p:spPr/>
        <p:txBody>
          <a:bodyPr/>
          <a:lstStyle/>
          <a:p>
            <a:fld id="{6C7AAAE4-F7B8-4DC3-A439-C842A0D30E61}" type="slidenum">
              <a:rPr lang="pt-PT" smtClean="0"/>
              <a:pPr/>
              <a:t>5</a:t>
            </a:fld>
            <a:endParaRPr lang="pt-PT"/>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ml\Documents\Dropbox\investig\projectos\parceria - usp-sc\usp-sc - pbl - 20111010-11 - workshop\USP_SC - PBL - 20111010 - MANHA\world-map.jpg"/>
          <p:cNvPicPr>
            <a:picLocks noChangeAspect="1" noChangeArrowheads="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a:ext>
            </a:extLst>
          </a:blip>
          <a:srcRect/>
          <a:stretch>
            <a:fillRect/>
          </a:stretch>
        </p:blipFill>
        <p:spPr bwMode="auto">
          <a:xfrm>
            <a:off x="16754" y="1493786"/>
            <a:ext cx="8964967" cy="49610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pt-PT" dirty="0" smtClean="0"/>
              <a:t>Mudanças Globais na Engenharia</a:t>
            </a:r>
            <a:endParaRPr lang="pt-PT" dirty="0"/>
          </a:p>
        </p:txBody>
      </p:sp>
      <p:sp>
        <p:nvSpPr>
          <p:cNvPr id="3" name="Content Placeholder 2"/>
          <p:cNvSpPr>
            <a:spLocks noGrp="1"/>
          </p:cNvSpPr>
          <p:nvPr>
            <p:ph idx="1"/>
          </p:nvPr>
        </p:nvSpPr>
        <p:spPr>
          <a:solidFill>
            <a:srgbClr val="FFFFFF">
              <a:alpha val="50196"/>
            </a:srgbClr>
          </a:solidFill>
        </p:spPr>
        <p:txBody>
          <a:bodyPr>
            <a:normAutofit fontScale="62500" lnSpcReduction="20000"/>
          </a:bodyPr>
          <a:lstStyle/>
          <a:p>
            <a:r>
              <a:rPr lang="pt-PT" dirty="0" smtClean="0"/>
              <a:t>Ligação entre a economia mundial e os desenvolvimentos tecnológicos</a:t>
            </a:r>
          </a:p>
          <a:p>
            <a:pPr lvl="1"/>
            <a:r>
              <a:rPr lang="pt-PT" dirty="0" smtClean="0"/>
              <a:t>Diferentes culturas e sociedades</a:t>
            </a:r>
          </a:p>
          <a:p>
            <a:pPr lvl="1"/>
            <a:r>
              <a:rPr lang="pt-PT" dirty="0" smtClean="0"/>
              <a:t>Equipas multinacionais</a:t>
            </a:r>
          </a:p>
          <a:p>
            <a:pPr lvl="1"/>
            <a:r>
              <a:rPr lang="pt-PT" dirty="0" smtClean="0"/>
              <a:t>Comunicação </a:t>
            </a:r>
          </a:p>
          <a:p>
            <a:pPr lvl="1"/>
            <a:r>
              <a:rPr lang="pt-PT" dirty="0" smtClean="0"/>
              <a:t>Políticas locais, regionais e mundiais</a:t>
            </a:r>
          </a:p>
          <a:p>
            <a:pPr lvl="4"/>
            <a:endParaRPr lang="pt-PT" dirty="0" smtClean="0"/>
          </a:p>
          <a:p>
            <a:r>
              <a:rPr lang="en-GB" dirty="0" smtClean="0"/>
              <a:t>“</a:t>
            </a:r>
            <a:r>
              <a:rPr lang="en-GB" b="1" dirty="0" smtClean="0"/>
              <a:t>University courses can be made more interesting through the transformation of curricula and pedagogy using such information and experience </a:t>
            </a:r>
            <a:r>
              <a:rPr lang="en-GB" dirty="0" smtClean="0"/>
              <a:t>in more activity-, </a:t>
            </a:r>
            <a:r>
              <a:rPr lang="en-GB" b="1" dirty="0" smtClean="0"/>
              <a:t>project- and problem-based learning</a:t>
            </a:r>
            <a:r>
              <a:rPr lang="en-GB" dirty="0" smtClean="0"/>
              <a:t>, just-in-time approaches and hands-on application</a:t>
            </a:r>
            <a:r>
              <a:rPr lang="en-GB" b="1" dirty="0" smtClean="0"/>
              <a:t>, and less formulaic approaches that turn students off</a:t>
            </a:r>
            <a:r>
              <a:rPr lang="en-GB" dirty="0" smtClean="0"/>
              <a:t>. </a:t>
            </a:r>
            <a:r>
              <a:rPr lang="en-GB" b="1" dirty="0" smtClean="0"/>
              <a:t>In short, relevance works</a:t>
            </a:r>
            <a:r>
              <a:rPr lang="en-GB" dirty="0" smtClean="0"/>
              <a:t>! Science and engineering have changed the world, but are professionally conservative and slow to change.</a:t>
            </a:r>
          </a:p>
          <a:p>
            <a:r>
              <a:rPr lang="en-GB" b="1" dirty="0" smtClean="0"/>
              <a:t>We need innovative examples of </a:t>
            </a:r>
            <a:r>
              <a:rPr lang="en-GB" dirty="0" smtClean="0"/>
              <a:t>schools, colleges and </a:t>
            </a:r>
            <a:r>
              <a:rPr lang="en-GB" b="1" dirty="0" smtClean="0"/>
              <a:t>universities around the world that have pioneered activity in such areas as problem based learning.</a:t>
            </a:r>
          </a:p>
          <a:p>
            <a:r>
              <a:rPr lang="en-GB" b="1" dirty="0" smtClean="0"/>
              <a:t>The future of the world is in the hands of young engineers and we need to give them as much help as we can in facing the challenges of the future</a:t>
            </a:r>
            <a:r>
              <a:rPr lang="en-GB" dirty="0" smtClean="0"/>
              <a:t>.”</a:t>
            </a:r>
            <a:endParaRPr lang="pt-PT" dirty="0" smtClean="0"/>
          </a:p>
          <a:p>
            <a:pPr marL="118872" indent="0" algn="r">
              <a:buNone/>
            </a:pPr>
            <a:r>
              <a:rPr lang="en-US" sz="1700" dirty="0" smtClean="0"/>
              <a:t>UNESCO (2010), pp. 32</a:t>
            </a:r>
            <a:endParaRPr lang="pt-PT" sz="1700" dirty="0"/>
          </a:p>
        </p:txBody>
      </p:sp>
      <p:sp>
        <p:nvSpPr>
          <p:cNvPr id="8" name="Date Placeholder 7"/>
          <p:cNvSpPr>
            <a:spLocks noGrp="1"/>
          </p:cNvSpPr>
          <p:nvPr>
            <p:ph type="dt" sz="half" idx="10"/>
          </p:nvPr>
        </p:nvSpPr>
        <p:spPr/>
        <p:txBody>
          <a:bodyPr/>
          <a:lstStyle/>
          <a:p>
            <a:r>
              <a:rPr lang="pt-PT" smtClean="0"/>
              <a:t>2012/05/16</a:t>
            </a:r>
            <a:endParaRPr lang="pt-PT"/>
          </a:p>
        </p:txBody>
      </p:sp>
      <p:sp>
        <p:nvSpPr>
          <p:cNvPr id="9" name="Footer Placeholder 8"/>
          <p:cNvSpPr>
            <a:spLocks noGrp="1"/>
          </p:cNvSpPr>
          <p:nvPr>
            <p:ph type="ftr" sz="quarter" idx="11"/>
          </p:nvPr>
        </p:nvSpPr>
        <p:spPr/>
        <p:txBody>
          <a:bodyPr/>
          <a:lstStyle/>
          <a:p>
            <a:r>
              <a:rPr lang="pt-PT" smtClean="0"/>
              <a:t>APRENDIZAGEM BASEADA EM PROJECTOS : Rui M. Lima</a:t>
            </a:r>
            <a:endParaRPr lang="pt-PT"/>
          </a:p>
        </p:txBody>
      </p:sp>
      <p:sp>
        <p:nvSpPr>
          <p:cNvPr id="5" name="Rectangle 4"/>
          <p:cNvSpPr/>
          <p:nvPr/>
        </p:nvSpPr>
        <p:spPr>
          <a:xfrm>
            <a:off x="251520" y="6305518"/>
            <a:ext cx="3716905" cy="246221"/>
          </a:xfrm>
          <a:prstGeom prst="rect">
            <a:avLst/>
          </a:prstGeom>
        </p:spPr>
        <p:txBody>
          <a:bodyPr wrap="square">
            <a:spAutoFit/>
          </a:bodyPr>
          <a:lstStyle/>
          <a:p>
            <a:r>
              <a:rPr lang="pt-PT" sz="1000" dirty="0"/>
              <a:t>http://www.mapsofworld.com/world-political-map.htm#</a:t>
            </a:r>
          </a:p>
        </p:txBody>
      </p:sp>
      <p:sp>
        <p:nvSpPr>
          <p:cNvPr id="4" name="Slide Number Placeholder 3"/>
          <p:cNvSpPr>
            <a:spLocks noGrp="1"/>
          </p:cNvSpPr>
          <p:nvPr>
            <p:ph type="sldNum" sz="quarter" idx="12"/>
          </p:nvPr>
        </p:nvSpPr>
        <p:spPr/>
        <p:txBody>
          <a:bodyPr/>
          <a:lstStyle/>
          <a:p>
            <a:fld id="{872AC9A5-4015-4718-912D-FD60D3360F08}" type="slidenum">
              <a:rPr lang="pt-PT" smtClean="0"/>
              <a:pPr/>
              <a:t>6</a:t>
            </a:fld>
            <a:endParaRPr lang="pt-PT"/>
          </a:p>
        </p:txBody>
      </p:sp>
    </p:spTree>
    <p:extLst>
      <p:ext uri="{BB962C8B-B14F-4D97-AF65-F5344CB8AC3E}">
        <p14:creationId xmlns:p14="http://schemas.microsoft.com/office/powerpoint/2010/main" val="683362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9" end="9"/>
                                            </p:txEl>
                                          </p:spTgt>
                                        </p:tgtEl>
                                        <p:attrNameLst>
                                          <p:attrName>style.visibility</p:attrName>
                                        </p:attrNameLst>
                                      </p:cBhvr>
                                      <p:to>
                                        <p:strVal val="visible"/>
                                      </p:to>
                                    </p:set>
                                    <p:animEffect transition="in" filter="fade">
                                      <p:cBhvr>
                                        <p:cTn id="10" dur="500"/>
                                        <p:tgtEl>
                                          <p:spTgt spid="3">
                                            <p:txEl>
                                              <p:pRg st="9" end="9"/>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500"/>
                                        <p:tgtEl>
                                          <p:spTgt spid="3">
                                            <p:txEl>
                                              <p:pRg st="7" end="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fade">
                                      <p:cBhvr>
                                        <p:cTn id="2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Competências</a:t>
            </a:r>
            <a:endParaRPr lang="pt-PT" dirty="0"/>
          </a:p>
        </p:txBody>
      </p:sp>
      <p:sp>
        <p:nvSpPr>
          <p:cNvPr id="4" name="Date Placeholder 3"/>
          <p:cNvSpPr>
            <a:spLocks noGrp="1"/>
          </p:cNvSpPr>
          <p:nvPr>
            <p:ph type="dt" sz="half" idx="10"/>
          </p:nvPr>
        </p:nvSpPr>
        <p:spPr/>
        <p:txBody>
          <a:bodyPr/>
          <a:lstStyle/>
          <a:p>
            <a:r>
              <a:rPr lang="pt-PT" smtClean="0"/>
              <a:t>2012/05/16</a:t>
            </a:r>
            <a:endParaRPr lang="pt-PT"/>
          </a:p>
        </p:txBody>
      </p:sp>
      <p:sp>
        <p:nvSpPr>
          <p:cNvPr id="5" name="Footer Placeholder 4"/>
          <p:cNvSpPr>
            <a:spLocks noGrp="1"/>
          </p:cNvSpPr>
          <p:nvPr>
            <p:ph type="ftr" sz="quarter" idx="11"/>
          </p:nvPr>
        </p:nvSpPr>
        <p:spPr/>
        <p:txBody>
          <a:bodyPr/>
          <a:lstStyle/>
          <a:p>
            <a:r>
              <a:rPr lang="pt-PT" smtClean="0"/>
              <a:t>APRENDIZAGEM BASEADA EM PROJECTOS : Rui M. Lima</a:t>
            </a:r>
            <a:endParaRPr lang="pt-PT"/>
          </a:p>
        </p:txBody>
      </p:sp>
      <p:sp>
        <p:nvSpPr>
          <p:cNvPr id="6" name="Slide Number Placeholder 5"/>
          <p:cNvSpPr>
            <a:spLocks noGrp="1"/>
          </p:cNvSpPr>
          <p:nvPr>
            <p:ph type="sldNum" sz="quarter" idx="12"/>
          </p:nvPr>
        </p:nvSpPr>
        <p:spPr/>
        <p:txBody>
          <a:bodyPr/>
          <a:lstStyle/>
          <a:p>
            <a:fld id="{872AC9A5-4015-4718-912D-FD60D3360F08}" type="slidenum">
              <a:rPr lang="pt-PT" smtClean="0"/>
              <a:pPr/>
              <a:t>7</a:t>
            </a:fld>
            <a:endParaRPr lang="pt-PT"/>
          </a:p>
        </p:txBody>
      </p:sp>
      <p:cxnSp>
        <p:nvCxnSpPr>
          <p:cNvPr id="8" name="Straight Arrow Connector 7"/>
          <p:cNvCxnSpPr>
            <a:stCxn id="7" idx="3"/>
            <a:endCxn id="11" idx="1"/>
          </p:cNvCxnSpPr>
          <p:nvPr/>
        </p:nvCxnSpPr>
        <p:spPr>
          <a:xfrm>
            <a:off x="3176845" y="3091463"/>
            <a:ext cx="2385265" cy="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116506" y="1763815"/>
            <a:ext cx="3060339" cy="265529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pt-PT" dirty="0"/>
              <a:t>Sistema de ensino-aprendizagem baseado na ideia da transmissão de </a:t>
            </a:r>
            <a:r>
              <a:rPr lang="pt-PT" b="1" dirty="0" smtClean="0"/>
              <a:t>conhecimento</a:t>
            </a:r>
            <a:endParaRPr lang="pt-PT" dirty="0"/>
          </a:p>
        </p:txBody>
      </p:sp>
      <p:sp>
        <p:nvSpPr>
          <p:cNvPr id="11" name="Rounded Rectangle 10"/>
          <p:cNvSpPr/>
          <p:nvPr/>
        </p:nvSpPr>
        <p:spPr>
          <a:xfrm>
            <a:off x="5562110" y="1763815"/>
            <a:ext cx="3572780" cy="2655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118872" indent="0" algn="ctr">
              <a:buNone/>
            </a:pPr>
            <a:r>
              <a:rPr lang="pt-PT" dirty="0"/>
              <a:t>Sistema de ensino-aprendizagem baseado no desenvolvimento de </a:t>
            </a:r>
            <a:r>
              <a:rPr lang="pt-PT" b="1" dirty="0"/>
              <a:t>competências</a:t>
            </a:r>
            <a:r>
              <a:rPr lang="pt-PT" dirty="0"/>
              <a:t>…</a:t>
            </a:r>
          </a:p>
        </p:txBody>
      </p:sp>
      <p:sp>
        <p:nvSpPr>
          <p:cNvPr id="12" name="Rounded Rectangle 11"/>
          <p:cNvSpPr/>
          <p:nvPr/>
        </p:nvSpPr>
        <p:spPr>
          <a:xfrm>
            <a:off x="139007" y="5049180"/>
            <a:ext cx="8865985" cy="13454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8872" indent="0" algn="ctr">
              <a:buNone/>
            </a:pPr>
            <a:r>
              <a:rPr lang="pt-PT" b="1" dirty="0"/>
              <a:t>Capacidade de mobilizar recursos de aprendizagem (conhecimento, habilidades,…) em contextos específicos, académicos e/ou profissionais.</a:t>
            </a:r>
          </a:p>
        </p:txBody>
      </p:sp>
      <p:sp>
        <p:nvSpPr>
          <p:cNvPr id="16" name="TextBox 15"/>
          <p:cNvSpPr txBox="1"/>
          <p:nvPr/>
        </p:nvSpPr>
        <p:spPr>
          <a:xfrm>
            <a:off x="3595066" y="2645237"/>
            <a:ext cx="1548822" cy="523220"/>
          </a:xfrm>
          <a:prstGeom prst="rect">
            <a:avLst/>
          </a:prstGeom>
          <a:noFill/>
        </p:spPr>
        <p:txBody>
          <a:bodyPr wrap="none" rtlCol="0">
            <a:spAutoFit/>
          </a:bodyPr>
          <a:lstStyle/>
          <a:p>
            <a:r>
              <a:rPr lang="pt-PT" sz="2800" dirty="0" smtClean="0">
                <a:effectLst>
                  <a:outerShdw blurRad="38100" dist="38100" dir="2700000" algn="tl">
                    <a:srgbClr val="000000">
                      <a:alpha val="43137"/>
                    </a:srgbClr>
                  </a:outerShdw>
                </a:effectLst>
                <a:latin typeface="+mn-lt"/>
              </a:rPr>
              <a:t>transição</a:t>
            </a:r>
            <a:endParaRPr lang="pt-PT" sz="2800" dirty="0">
              <a:effectLst>
                <a:outerShdw blurRad="38100" dist="38100" dir="2700000" algn="tl">
                  <a:srgbClr val="000000">
                    <a:alpha val="43137"/>
                  </a:srgbClr>
                </a:outerShdw>
              </a:effectLst>
              <a:latin typeface="+mn-lt"/>
            </a:endParaRPr>
          </a:p>
        </p:txBody>
      </p:sp>
      <p:cxnSp>
        <p:nvCxnSpPr>
          <p:cNvPr id="19" name="Straight Arrow Connector 18"/>
          <p:cNvCxnSpPr/>
          <p:nvPr/>
        </p:nvCxnSpPr>
        <p:spPr>
          <a:xfrm flipH="1">
            <a:off x="6290882" y="3879051"/>
            <a:ext cx="576374" cy="1170129"/>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37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smtClean="0"/>
              <a:t>Competências</a:t>
            </a:r>
            <a:br>
              <a:rPr lang="pt-PT" smtClean="0"/>
            </a:br>
            <a:r>
              <a:rPr lang="pt-PT" sz="3600" smtClean="0"/>
              <a:t>[engenharia] </a:t>
            </a:r>
            <a:endParaRPr lang="pt-PT" dirty="0"/>
          </a:p>
        </p:txBody>
      </p:sp>
      <p:sp>
        <p:nvSpPr>
          <p:cNvPr id="3" name="Marcador de Posição de Conteúdo 2"/>
          <p:cNvSpPr>
            <a:spLocks noGrp="1"/>
          </p:cNvSpPr>
          <p:nvPr>
            <p:ph idx="1"/>
          </p:nvPr>
        </p:nvSpPr>
        <p:spPr/>
        <p:txBody>
          <a:bodyPr>
            <a:normAutofit/>
          </a:bodyPr>
          <a:lstStyle/>
          <a:p>
            <a:r>
              <a:rPr lang="en-US" sz="2400" smtClean="0"/>
              <a:t>European Accredited Engineering </a:t>
            </a:r>
            <a:r>
              <a:rPr lang="en-GB" sz="2400" smtClean="0"/>
              <a:t>programmes</a:t>
            </a:r>
            <a:r>
              <a:rPr lang="en-US" sz="2400" smtClean="0"/>
              <a:t> </a:t>
            </a:r>
            <a:r>
              <a:rPr lang="pt-PT" b="1" smtClean="0"/>
              <a:t>EUR-ACE </a:t>
            </a:r>
            <a:endParaRPr lang="pt-PT" b="1" dirty="0" smtClean="0"/>
          </a:p>
        </p:txBody>
      </p:sp>
      <p:sp>
        <p:nvSpPr>
          <p:cNvPr id="4" name="Marcador de Posição da Data 3"/>
          <p:cNvSpPr>
            <a:spLocks noGrp="1"/>
          </p:cNvSpPr>
          <p:nvPr>
            <p:ph type="dt" sz="half" idx="10"/>
          </p:nvPr>
        </p:nvSpPr>
        <p:spPr/>
        <p:txBody>
          <a:bodyPr/>
          <a:lstStyle/>
          <a:p>
            <a:r>
              <a:rPr lang="pt-PT" smtClean="0"/>
              <a:t>2012/05/16</a:t>
            </a:r>
            <a:endParaRPr lang="pt-PT"/>
          </a:p>
        </p:txBody>
      </p:sp>
      <p:sp>
        <p:nvSpPr>
          <p:cNvPr id="5" name="Marcador de Posição do Rodapé 4"/>
          <p:cNvSpPr>
            <a:spLocks noGrp="1"/>
          </p:cNvSpPr>
          <p:nvPr>
            <p:ph type="ftr" sz="quarter" idx="11"/>
          </p:nvPr>
        </p:nvSpPr>
        <p:spPr/>
        <p:txBody>
          <a:bodyPr/>
          <a:lstStyle/>
          <a:p>
            <a:r>
              <a:rPr lang="pt-PT" smtClean="0"/>
              <a:t>APRENDIZAGEM BASEADA EM PROJECTOS : Rui M. Lima</a:t>
            </a:r>
            <a:endParaRPr lang="pt-PT"/>
          </a:p>
        </p:txBody>
      </p:sp>
      <p:graphicFrame>
        <p:nvGraphicFramePr>
          <p:cNvPr id="7" name="Tabela 6"/>
          <p:cNvGraphicFramePr>
            <a:graphicFrameLocks noGrp="1"/>
          </p:cNvGraphicFramePr>
          <p:nvPr>
            <p:extLst>
              <p:ext uri="{D42A27DB-BD31-4B8C-83A1-F6EECF244321}">
                <p14:modId xmlns:p14="http://schemas.microsoft.com/office/powerpoint/2010/main" val="3281834351"/>
              </p:ext>
            </p:extLst>
          </p:nvPr>
        </p:nvGraphicFramePr>
        <p:xfrm>
          <a:off x="476545" y="2438890"/>
          <a:ext cx="8370930" cy="3984777"/>
        </p:xfrm>
        <a:graphic>
          <a:graphicData uri="http://schemas.openxmlformats.org/drawingml/2006/table">
            <a:tbl>
              <a:tblPr bandRow="1">
                <a:tableStyleId>{3B4B98B0-60AC-42C2-AFA5-B58CD77FA1E5}</a:tableStyleId>
              </a:tblPr>
              <a:tblGrid>
                <a:gridCol w="2475275"/>
                <a:gridCol w="5895655"/>
              </a:tblGrid>
              <a:tr h="510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pt-PT" b="1" kern="1200" noProof="0" dirty="0" smtClean="0">
                          <a:solidFill>
                            <a:schemeClr val="tx1"/>
                          </a:solidFill>
                          <a:latin typeface="+mn-lt"/>
                          <a:ea typeface="+mn-ea"/>
                          <a:cs typeface="+mn-cs"/>
                        </a:rPr>
                        <a:t>Conhecimento e Compreensão </a:t>
                      </a:r>
                    </a:p>
                  </a:txBody>
                  <a:tcPr/>
                </a:tc>
                <a:tc>
                  <a:txBody>
                    <a:bodyPr/>
                    <a:lstStyle/>
                    <a:p>
                      <a:pPr>
                        <a:buFontTx/>
                        <a:buNone/>
                      </a:pPr>
                      <a:r>
                        <a:rPr lang="pt-PT" b="0" baseline="0" dirty="0" smtClean="0"/>
                        <a:t>Ciências de base, complementares e de especialização </a:t>
                      </a:r>
                    </a:p>
                  </a:txBody>
                  <a:tcPr/>
                </a:tc>
              </a:tr>
              <a:tr h="510057">
                <a:tc>
                  <a:txBody>
                    <a:bodyPr/>
                    <a:lstStyle/>
                    <a:p>
                      <a:r>
                        <a:rPr lang="pt-PT" b="1" dirty="0" smtClean="0"/>
                        <a:t> Análise</a:t>
                      </a:r>
                      <a:endParaRPr lang="pt-PT" b="1" dirty="0"/>
                    </a:p>
                  </a:txBody>
                  <a:tcPr/>
                </a:tc>
                <a:tc>
                  <a:txBody>
                    <a:bodyPr/>
                    <a:lstStyle/>
                    <a:p>
                      <a:r>
                        <a:rPr lang="pt-PT" dirty="0" smtClean="0"/>
                        <a:t>Resolução de problemas de engenharia</a:t>
                      </a:r>
                    </a:p>
                    <a:p>
                      <a:r>
                        <a:rPr lang="pt-PT" dirty="0" smtClean="0"/>
                        <a:t>(definição; exploração;</a:t>
                      </a:r>
                      <a:r>
                        <a:rPr lang="pt-PT" baseline="0" dirty="0" smtClean="0"/>
                        <a:t> decisão; solução)</a:t>
                      </a:r>
                      <a:endParaRPr lang="pt-PT" dirty="0"/>
                    </a:p>
                  </a:txBody>
                  <a:tcPr/>
                </a:tc>
              </a:tr>
              <a:tr h="510057">
                <a:tc>
                  <a:txBody>
                    <a:bodyPr/>
                    <a:lstStyle/>
                    <a:p>
                      <a:r>
                        <a:rPr lang="pt-PT" b="1" dirty="0" smtClean="0"/>
                        <a:t>Design </a:t>
                      </a:r>
                      <a:endParaRPr lang="pt-PT" b="1" dirty="0"/>
                    </a:p>
                  </a:txBody>
                  <a:tcPr/>
                </a:tc>
                <a:tc>
                  <a:txBody>
                    <a:bodyPr/>
                    <a:lstStyle/>
                    <a:p>
                      <a:r>
                        <a:rPr lang="pt-PT" dirty="0" smtClean="0"/>
                        <a:t>Realização de projectos</a:t>
                      </a:r>
                      <a:r>
                        <a:rPr lang="pt-PT" baseline="0" dirty="0" smtClean="0"/>
                        <a:t> de engenharia </a:t>
                      </a:r>
                      <a:endParaRPr lang="pt-PT" dirty="0" smtClean="0"/>
                    </a:p>
                  </a:txBody>
                  <a:tcPr/>
                </a:tc>
              </a:tr>
              <a:tr h="510057">
                <a:tc>
                  <a:txBody>
                    <a:bodyPr/>
                    <a:lstStyle/>
                    <a:p>
                      <a:r>
                        <a:rPr lang="pt-PT" b="1" dirty="0" smtClean="0"/>
                        <a:t>Investigação</a:t>
                      </a:r>
                      <a:endParaRPr lang="pt-PT" b="1" dirty="0"/>
                    </a:p>
                  </a:txBody>
                  <a:tcPr/>
                </a:tc>
                <a:tc>
                  <a:txBody>
                    <a:bodyPr/>
                    <a:lstStyle/>
                    <a:p>
                      <a:r>
                        <a:rPr lang="pt-PT" dirty="0" smtClean="0"/>
                        <a:t>Recolha</a:t>
                      </a:r>
                      <a:r>
                        <a:rPr lang="pt-PT" baseline="0" dirty="0" smtClean="0"/>
                        <a:t> e tratamento de informação </a:t>
                      </a:r>
                      <a:r>
                        <a:rPr lang="pt-PT" dirty="0" smtClean="0"/>
                        <a:t>em projectos</a:t>
                      </a:r>
                      <a:r>
                        <a:rPr lang="pt-PT" baseline="0" dirty="0" smtClean="0"/>
                        <a:t> de engenharia </a:t>
                      </a:r>
                      <a:endParaRPr lang="pt-PT" dirty="0"/>
                    </a:p>
                  </a:txBody>
                  <a:tcPr/>
                </a:tc>
              </a:tr>
              <a:tr h="510057">
                <a:tc>
                  <a:txBody>
                    <a:bodyPr/>
                    <a:lstStyle/>
                    <a:p>
                      <a:r>
                        <a:rPr lang="pt-PT" b="1" dirty="0" smtClean="0"/>
                        <a:t>Prática</a:t>
                      </a:r>
                      <a:endParaRPr lang="pt-PT" b="1" dirty="0"/>
                    </a:p>
                  </a:txBody>
                  <a:tcPr/>
                </a:tc>
                <a:tc>
                  <a:txBody>
                    <a:bodyPr/>
                    <a:lstStyle/>
                    <a:p>
                      <a:r>
                        <a:rPr lang="pt-PT" dirty="0" smtClean="0"/>
                        <a:t>+</a:t>
                      </a:r>
                      <a:r>
                        <a:rPr lang="pt-PT" baseline="0" dirty="0" smtClean="0"/>
                        <a:t> preocupações éticas, ambientais, sociais  na prática de engenharia</a:t>
                      </a:r>
                      <a:endParaRPr lang="pt-PT" dirty="0"/>
                    </a:p>
                  </a:txBody>
                  <a:tcPr/>
                </a:tc>
              </a:tr>
              <a:tr h="510057">
                <a:tc>
                  <a:txBody>
                    <a:bodyPr/>
                    <a:lstStyle/>
                    <a:p>
                      <a:r>
                        <a:rPr lang="pt-PT" b="1" i="0" noProof="0" dirty="0" smtClean="0"/>
                        <a:t>Competências</a:t>
                      </a:r>
                      <a:r>
                        <a:rPr lang="pt-PT" b="1" i="0" baseline="0" noProof="0" dirty="0" smtClean="0"/>
                        <a:t> Transversais</a:t>
                      </a:r>
                      <a:endParaRPr lang="pt-PT" b="1" i="0" noProof="0" dirty="0"/>
                    </a:p>
                  </a:txBody>
                  <a:tcPr/>
                </a:tc>
                <a:tc>
                  <a:txBody>
                    <a:bodyPr/>
                    <a:lstStyle/>
                    <a:p>
                      <a:r>
                        <a:rPr lang="pt-PT" dirty="0" smtClean="0"/>
                        <a:t>Trabalho</a:t>
                      </a:r>
                      <a:r>
                        <a:rPr lang="pt-PT" baseline="0" dirty="0" smtClean="0"/>
                        <a:t> em equipa; comunicação [contextos (</a:t>
                      </a:r>
                      <a:r>
                        <a:rPr lang="pt-PT" baseline="0" dirty="0" err="1" smtClean="0"/>
                        <a:t>inter</a:t>
                      </a:r>
                      <a:r>
                        <a:rPr lang="pt-PT" baseline="0" dirty="0" smtClean="0"/>
                        <a:t>)-nacionais]; ética profissional; autonomia; capacidade para aprender; liderança</a:t>
                      </a:r>
                      <a:endParaRPr lang="pt-PT" dirty="0"/>
                    </a:p>
                  </a:txBody>
                  <a:tcPr/>
                </a:tc>
              </a:tr>
            </a:tbl>
          </a:graphicData>
        </a:graphic>
      </p:graphicFrame>
      <p:sp>
        <p:nvSpPr>
          <p:cNvPr id="6" name="Slide Number Placeholder 5"/>
          <p:cNvSpPr>
            <a:spLocks noGrp="1"/>
          </p:cNvSpPr>
          <p:nvPr>
            <p:ph type="sldNum" sz="quarter" idx="12"/>
          </p:nvPr>
        </p:nvSpPr>
        <p:spPr/>
        <p:txBody>
          <a:bodyPr/>
          <a:lstStyle/>
          <a:p>
            <a:fld id="{872AC9A5-4015-4718-912D-FD60D3360F08}" type="slidenum">
              <a:rPr lang="pt-PT" smtClean="0"/>
              <a:pPr/>
              <a:t>8</a:t>
            </a:fld>
            <a:endParaRPr lang="pt-PT"/>
          </a:p>
        </p:txBody>
      </p:sp>
    </p:spTree>
    <p:extLst>
      <p:ext uri="{BB962C8B-B14F-4D97-AF65-F5344CB8AC3E}">
        <p14:creationId xmlns:p14="http://schemas.microsoft.com/office/powerpoint/2010/main" val="41045118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dirty="0" smtClean="0"/>
              <a:t>Engenharia de Produção</a:t>
            </a:r>
            <a:r>
              <a:rPr lang="pt-PT" sz="4000" dirty="0" smtClean="0"/>
              <a:t/>
            </a:r>
            <a:br>
              <a:rPr lang="pt-PT" sz="4000" dirty="0" smtClean="0"/>
            </a:br>
            <a:r>
              <a:rPr lang="pt-PT" sz="3100" dirty="0" smtClean="0"/>
              <a:t>[conteúdos curriculares] </a:t>
            </a:r>
            <a:endParaRPr lang="pt-PT" dirty="0"/>
          </a:p>
        </p:txBody>
      </p:sp>
      <p:sp>
        <p:nvSpPr>
          <p:cNvPr id="9" name="Date Placeholder 8"/>
          <p:cNvSpPr>
            <a:spLocks noGrp="1"/>
          </p:cNvSpPr>
          <p:nvPr>
            <p:ph type="dt" sz="half" idx="10"/>
          </p:nvPr>
        </p:nvSpPr>
        <p:spPr/>
        <p:txBody>
          <a:bodyPr/>
          <a:lstStyle/>
          <a:p>
            <a:r>
              <a:rPr lang="pt-PT" smtClean="0"/>
              <a:t>2012/05/16</a:t>
            </a:r>
            <a:endParaRPr lang="pt-PT"/>
          </a:p>
        </p:txBody>
      </p:sp>
      <p:sp>
        <p:nvSpPr>
          <p:cNvPr id="10" name="Footer Placeholder 9"/>
          <p:cNvSpPr>
            <a:spLocks noGrp="1"/>
          </p:cNvSpPr>
          <p:nvPr>
            <p:ph type="ftr" sz="quarter" idx="11"/>
          </p:nvPr>
        </p:nvSpPr>
        <p:spPr/>
        <p:txBody>
          <a:bodyPr/>
          <a:lstStyle/>
          <a:p>
            <a:r>
              <a:rPr lang="pt-PT" smtClean="0"/>
              <a:t>APRENDIZAGEM BASEADA EM PROJECTOS : Rui M. Lima</a:t>
            </a:r>
            <a:endParaRPr lang="pt-PT"/>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86649245"/>
              </p:ext>
            </p:extLst>
          </p:nvPr>
        </p:nvGraphicFramePr>
        <p:xfrm>
          <a:off x="0" y="1493785"/>
          <a:ext cx="9144000" cy="5085565"/>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7677345" y="6292786"/>
            <a:ext cx="1350150" cy="276999"/>
          </a:xfrm>
          <a:prstGeom prst="rect">
            <a:avLst/>
          </a:prstGeom>
        </p:spPr>
        <p:txBody>
          <a:bodyPr wrap="square">
            <a:spAutoFit/>
          </a:bodyPr>
          <a:lstStyle/>
          <a:p>
            <a:r>
              <a:rPr lang="en-US" sz="1200" dirty="0" smtClean="0">
                <a:latin typeface="+mn-lt"/>
                <a:ea typeface="MingLiU-ExtB" pitchFamily="18" charset="-120"/>
              </a:rPr>
              <a:t>Lima </a:t>
            </a:r>
            <a:r>
              <a:rPr lang="en-US" sz="1200" i="1" dirty="0" smtClean="0">
                <a:latin typeface="+mn-lt"/>
                <a:ea typeface="MingLiU-ExtB" pitchFamily="18" charset="-120"/>
              </a:rPr>
              <a:t>et al.</a:t>
            </a:r>
            <a:r>
              <a:rPr lang="en-US" sz="1200" dirty="0" smtClean="0">
                <a:latin typeface="+mn-lt"/>
                <a:ea typeface="MingLiU-ExtB" pitchFamily="18" charset="-120"/>
              </a:rPr>
              <a:t> (2012)</a:t>
            </a:r>
            <a:endParaRPr lang="en-US" sz="1200" i="1" dirty="0">
              <a:latin typeface="+mn-lt"/>
              <a:ea typeface="MingLiU-ExtB" pitchFamily="18" charset="-120"/>
            </a:endParaRPr>
          </a:p>
        </p:txBody>
      </p:sp>
      <p:sp>
        <p:nvSpPr>
          <p:cNvPr id="4" name="Slide Number Placeholder 3"/>
          <p:cNvSpPr>
            <a:spLocks noGrp="1"/>
          </p:cNvSpPr>
          <p:nvPr>
            <p:ph type="sldNum" sz="quarter" idx="12"/>
          </p:nvPr>
        </p:nvSpPr>
        <p:spPr/>
        <p:txBody>
          <a:bodyPr/>
          <a:lstStyle/>
          <a:p>
            <a:fld id="{872AC9A5-4015-4718-912D-FD60D3360F08}" type="slidenum">
              <a:rPr lang="pt-PT" smtClean="0"/>
              <a:pPr/>
              <a:t>9</a:t>
            </a:fld>
            <a:endParaRPr lang="pt-PT"/>
          </a:p>
        </p:txBody>
      </p:sp>
    </p:spTree>
    <p:extLst>
      <p:ext uri="{BB962C8B-B14F-4D97-AF65-F5344CB8AC3E}">
        <p14:creationId xmlns:p14="http://schemas.microsoft.com/office/powerpoint/2010/main" val="458583253"/>
      </p:ext>
    </p:extLst>
  </p:cSld>
  <p:clrMapOvr>
    <a:masterClrMapping/>
  </p:clrMapOvr>
  <p:timing>
    <p:tnLst>
      <p:par>
        <p:cTn id="1" dur="indefinite" restart="never" nodeType="tmRoot"/>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Custom Design">
  <a:themeElements>
    <a:clrScheme name="Twilight">
      <a:dk1>
        <a:sysClr val="windowText" lastClr="000000"/>
      </a:dk1>
      <a:lt1>
        <a:sysClr val="window" lastClr="FFFFFF"/>
      </a:lt1>
      <a:dk2>
        <a:srgbClr val="461455"/>
      </a:dk2>
      <a:lt2>
        <a:srgbClr val="FFFFD2"/>
      </a:lt2>
      <a:accent1>
        <a:srgbClr val="B94B2D"/>
      </a:accent1>
      <a:accent2>
        <a:srgbClr val="B95F91"/>
      </a:accent2>
      <a:accent3>
        <a:srgbClr val="C8AF3C"/>
      </a:accent3>
      <a:accent4>
        <a:srgbClr val="78AA64"/>
      </a:accent4>
      <a:accent5>
        <a:srgbClr val="8264AA"/>
      </a:accent5>
      <a:accent6>
        <a:srgbClr val="D29B46"/>
      </a:accent6>
      <a:hlink>
        <a:srgbClr val="0000FF"/>
      </a:hlink>
      <a:folHlink>
        <a:srgbClr val="800080"/>
      </a:folHlink>
    </a:clrScheme>
    <a:fontScheme name="Custom Design">
      <a:majorFont>
        <a:latin typeface="NewsGotT"/>
        <a:ea typeface=""/>
        <a:cs typeface=""/>
      </a:majorFont>
      <a:minorFont>
        <a:latin typeface="NewsGot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NewsGotT" pitchFamily="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NewsGotT" pitchFamily="2"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ster2">
  <a:themeElements>
    <a:clrScheme name="Twilight">
      <a:dk1>
        <a:sysClr val="windowText" lastClr="000000"/>
      </a:dk1>
      <a:lt1>
        <a:sysClr val="window" lastClr="FFFFFF"/>
      </a:lt1>
      <a:dk2>
        <a:srgbClr val="461455"/>
      </a:dk2>
      <a:lt2>
        <a:srgbClr val="FFFFD2"/>
      </a:lt2>
      <a:accent1>
        <a:srgbClr val="B94B2D"/>
      </a:accent1>
      <a:accent2>
        <a:srgbClr val="B95F91"/>
      </a:accent2>
      <a:accent3>
        <a:srgbClr val="C8AF3C"/>
      </a:accent3>
      <a:accent4>
        <a:srgbClr val="78AA64"/>
      </a:accent4>
      <a:accent5>
        <a:srgbClr val="8264AA"/>
      </a:accent5>
      <a:accent6>
        <a:srgbClr val="D29B46"/>
      </a:accent6>
      <a:hlink>
        <a:srgbClr val="0000FF"/>
      </a:hlink>
      <a:folHlink>
        <a:srgbClr val="800080"/>
      </a:folHlink>
    </a:clrScheme>
    <a:fontScheme name="master2">
      <a:majorFont>
        <a:latin typeface="NewsGotT"/>
        <a:ea typeface=""/>
        <a:cs typeface=""/>
      </a:majorFont>
      <a:minorFont>
        <a:latin typeface="NewsGot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NewsGotT" pitchFamily="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NewsGotT" pitchFamily="2" charset="0"/>
          </a:defRPr>
        </a:defPPr>
      </a:lstStyle>
    </a:lnDef>
  </a:objectDefaults>
  <a:extraClrSchemeLst>
    <a:extraClrScheme>
      <a:clrScheme name="master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ster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ster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ster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ster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ster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ster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master2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99"/>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ainbow collage design template">
  <a:themeElements>
    <a:clrScheme name="Twilight">
      <a:dk1>
        <a:sysClr val="windowText" lastClr="000000"/>
      </a:dk1>
      <a:lt1>
        <a:sysClr val="window" lastClr="FFFFFF"/>
      </a:lt1>
      <a:dk2>
        <a:srgbClr val="461455"/>
      </a:dk2>
      <a:lt2>
        <a:srgbClr val="FFFFD2"/>
      </a:lt2>
      <a:accent1>
        <a:srgbClr val="B94B2D"/>
      </a:accent1>
      <a:accent2>
        <a:srgbClr val="B95F91"/>
      </a:accent2>
      <a:accent3>
        <a:srgbClr val="C8AF3C"/>
      </a:accent3>
      <a:accent4>
        <a:srgbClr val="78AA64"/>
      </a:accent4>
      <a:accent5>
        <a:srgbClr val="8264AA"/>
      </a:accent5>
      <a:accent6>
        <a:srgbClr val="D29B46"/>
      </a:accent6>
      <a:hlink>
        <a:srgbClr val="0000FF"/>
      </a:hlink>
      <a:folHlink>
        <a:srgbClr val="800080"/>
      </a:folHlink>
    </a:clrScheme>
    <a:fontScheme name="Rainbow collage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NewsGotT" pitchFamily="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NewsGotT" pitchFamily="2" charset="0"/>
          </a:defRPr>
        </a:defPPr>
      </a:lstStyle>
    </a:lnDef>
  </a:objectDefaults>
  <a:extraClrSchemeLst>
    <a:extraClrScheme>
      <a:clrScheme name="Rainbow collage design template 1">
        <a:dk1>
          <a:srgbClr val="800000"/>
        </a:dk1>
        <a:lt1>
          <a:srgbClr val="FFCC99"/>
        </a:lt1>
        <a:dk2>
          <a:srgbClr val="000000"/>
        </a:dk2>
        <a:lt2>
          <a:srgbClr val="808080"/>
        </a:lt2>
        <a:accent1>
          <a:srgbClr val="FEC09A"/>
        </a:accent1>
        <a:accent2>
          <a:srgbClr val="CC99FF"/>
        </a:accent2>
        <a:accent3>
          <a:srgbClr val="FFE2CA"/>
        </a:accent3>
        <a:accent4>
          <a:srgbClr val="6C0000"/>
        </a:accent4>
        <a:accent5>
          <a:srgbClr val="FEDCCA"/>
        </a:accent5>
        <a:accent6>
          <a:srgbClr val="B98AE7"/>
        </a:accent6>
        <a:hlink>
          <a:srgbClr val="CC3300"/>
        </a:hlink>
        <a:folHlink>
          <a:srgbClr val="AF67FF"/>
        </a:folHlink>
      </a:clrScheme>
      <a:clrMap bg1="lt1" tx1="dk1" bg2="lt2" tx2="dk2" accent1="accent1" accent2="accent2" accent3="accent3" accent4="accent4" accent5="accent5" accent6="accent6" hlink="hlink" folHlink="folHlink"/>
    </a:extraClrScheme>
    <a:extraClrScheme>
      <a:clrScheme name="Rainbow collage design template 2">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clrMap bg1="lt1" tx1="dk1" bg2="lt2" tx2="dk2" accent1="accent1" accent2="accent2" accent3="accent3" accent4="accent4" accent5="accent5" accent6="accent6" hlink="hlink" folHlink="folHlink"/>
    </a:extraClrScheme>
    <a:extraClrScheme>
      <a:clrScheme name="Rainbow collage design template 3">
        <a:dk1>
          <a:srgbClr val="9933FF"/>
        </a:dk1>
        <a:lt1>
          <a:srgbClr val="FFFFFF"/>
        </a:lt1>
        <a:dk2>
          <a:srgbClr val="9900CC"/>
        </a:dk2>
        <a:lt2>
          <a:srgbClr val="808080"/>
        </a:lt2>
        <a:accent1>
          <a:srgbClr val="DACEEE"/>
        </a:accent1>
        <a:accent2>
          <a:srgbClr val="800080"/>
        </a:accent2>
        <a:accent3>
          <a:srgbClr val="FFFFFF"/>
        </a:accent3>
        <a:accent4>
          <a:srgbClr val="822ADA"/>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Rainbow collage design template 4">
        <a:dk1>
          <a:srgbClr val="996633"/>
        </a:dk1>
        <a:lt1>
          <a:srgbClr val="FFFFFF"/>
        </a:lt1>
        <a:dk2>
          <a:srgbClr val="CC3300"/>
        </a:dk2>
        <a:lt2>
          <a:srgbClr val="969696"/>
        </a:lt2>
        <a:accent1>
          <a:srgbClr val="FBDF53"/>
        </a:accent1>
        <a:accent2>
          <a:srgbClr val="FF9966"/>
        </a:accent2>
        <a:accent3>
          <a:srgbClr val="FFFFFF"/>
        </a:accent3>
        <a:accent4>
          <a:srgbClr val="82562A"/>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
      <a:clrScheme name="Rainbow collage design template 5">
        <a:dk1>
          <a:srgbClr val="990099"/>
        </a:dk1>
        <a:lt1>
          <a:srgbClr val="CC3399"/>
        </a:lt1>
        <a:dk2>
          <a:srgbClr val="FF9966"/>
        </a:dk2>
        <a:lt2>
          <a:srgbClr val="336699"/>
        </a:lt2>
        <a:accent1>
          <a:srgbClr val="FF9933"/>
        </a:accent1>
        <a:accent2>
          <a:srgbClr val="CC0099"/>
        </a:accent2>
        <a:accent3>
          <a:srgbClr val="E2ADCA"/>
        </a:accent3>
        <a:accent4>
          <a:srgbClr val="820082"/>
        </a:accent4>
        <a:accent5>
          <a:srgbClr val="FFCAAD"/>
        </a:accent5>
        <a:accent6>
          <a:srgbClr val="B9008A"/>
        </a:accent6>
        <a:hlink>
          <a:srgbClr val="CC6600"/>
        </a:hlink>
        <a:folHlink>
          <a:srgbClr val="F0E500"/>
        </a:folHlink>
      </a:clrScheme>
      <a:clrMap bg1="lt1" tx1="dk1" bg2="lt2" tx2="dk2" accent1="accent1" accent2="accent2" accent3="accent3" accent4="accent4" accent5="accent5" accent6="accent6" hlink="hlink" folHlink="folHlink"/>
    </a:extraClrScheme>
    <a:extraClrScheme>
      <a:clrScheme name="Rainbow collage design template 6">
        <a:dk1>
          <a:srgbClr val="3E3E5C"/>
        </a:dk1>
        <a:lt1>
          <a:srgbClr val="FF6600"/>
        </a:lt1>
        <a:dk2>
          <a:srgbClr val="666699"/>
        </a:dk2>
        <a:lt2>
          <a:srgbClr val="FF5050"/>
        </a:lt2>
        <a:accent1>
          <a:srgbClr val="A559A5"/>
        </a:accent1>
        <a:accent2>
          <a:srgbClr val="FF9933"/>
        </a:accent2>
        <a:accent3>
          <a:srgbClr val="B8B8CA"/>
        </a:accent3>
        <a:accent4>
          <a:srgbClr val="DA5600"/>
        </a:accent4>
        <a:accent5>
          <a:srgbClr val="CFB5CF"/>
        </a:accent5>
        <a:accent6>
          <a:srgbClr val="E78A2D"/>
        </a:accent6>
        <a:hlink>
          <a:srgbClr val="99CCFF"/>
        </a:hlink>
        <a:folHlink>
          <a:srgbClr val="FFE4C9"/>
        </a:folHlink>
      </a:clrScheme>
      <a:clrMap bg1="dk2" tx1="lt1" bg2="dk1" tx2="lt2" accent1="accent1" accent2="accent2" accent3="accent3" accent4="accent4" accent5="accent5" accent6="accent6" hlink="hlink" folHlink="folHlink"/>
    </a:extraClrScheme>
    <a:extraClrScheme>
      <a:clrScheme name="Rainbow collage design template 7">
        <a:dk1>
          <a:srgbClr val="C40000"/>
        </a:dk1>
        <a:lt1>
          <a:srgbClr val="9F7849"/>
        </a:lt1>
        <a:dk2>
          <a:srgbClr val="F6A776"/>
        </a:dk2>
        <a:lt2>
          <a:srgbClr val="2D2015"/>
        </a:lt2>
        <a:accent1>
          <a:srgbClr val="FCE5CC"/>
        </a:accent1>
        <a:accent2>
          <a:srgbClr val="DC8052"/>
        </a:accent2>
        <a:accent3>
          <a:srgbClr val="CDBEB1"/>
        </a:accent3>
        <a:accent4>
          <a:srgbClr val="A70000"/>
        </a:accent4>
        <a:accent5>
          <a:srgbClr val="FDF0E2"/>
        </a:accent5>
        <a:accent6>
          <a:srgbClr val="C77349"/>
        </a:accent6>
        <a:hlink>
          <a:srgbClr val="FBBA01"/>
        </a:hlink>
        <a:folHlink>
          <a:srgbClr val="CC3399"/>
        </a:folHlink>
      </a:clrScheme>
      <a:clrMap bg1="lt1" tx1="dk1" bg2="lt2" tx2="dk2" accent1="accent1" accent2="accent2" accent3="accent3" accent4="accent4" accent5="accent5" accent6="accent6" hlink="hlink" folHlink="folHlink"/>
    </a:extraClrScheme>
    <a:extraClrScheme>
      <a:clrScheme name="Rainbow collage design template 8">
        <a:dk1>
          <a:srgbClr val="CC00CC"/>
        </a:dk1>
        <a:lt1>
          <a:srgbClr val="988999"/>
        </a:lt1>
        <a:dk2>
          <a:srgbClr val="CC3300"/>
        </a:dk2>
        <a:lt2>
          <a:srgbClr val="777777"/>
        </a:lt2>
        <a:accent1>
          <a:srgbClr val="B3A7B3"/>
        </a:accent1>
        <a:accent2>
          <a:srgbClr val="F77331"/>
        </a:accent2>
        <a:accent3>
          <a:srgbClr val="CAC4CA"/>
        </a:accent3>
        <a:accent4>
          <a:srgbClr val="AE00AE"/>
        </a:accent4>
        <a:accent5>
          <a:srgbClr val="D6D0D6"/>
        </a:accent5>
        <a:accent6>
          <a:srgbClr val="E0682B"/>
        </a:accent6>
        <a:hlink>
          <a:srgbClr val="FFCC00"/>
        </a:hlink>
        <a:folHlink>
          <a:srgbClr val="FFE9D3"/>
        </a:folHlink>
      </a:clrScheme>
      <a:clrMap bg1="lt1" tx1="dk1" bg2="lt2" tx2="dk2" accent1="accent1" accent2="accent2" accent3="accent3" accent4="accent4" accent5="accent5" accent6="accent6" hlink="hlink" folHlink="folHlink"/>
    </a:extraClrScheme>
    <a:extraClrScheme>
      <a:clrScheme name="Rainbow collage design template 9">
        <a:dk1>
          <a:srgbClr val="336699"/>
        </a:dk1>
        <a:lt1>
          <a:srgbClr val="FF6699"/>
        </a:lt1>
        <a:dk2>
          <a:srgbClr val="CC3399"/>
        </a:dk2>
        <a:lt2>
          <a:srgbClr val="9900CC"/>
        </a:lt2>
        <a:accent1>
          <a:srgbClr val="FFCC99"/>
        </a:accent1>
        <a:accent2>
          <a:srgbClr val="CC0099"/>
        </a:accent2>
        <a:accent3>
          <a:srgbClr val="E2ADCA"/>
        </a:accent3>
        <a:accent4>
          <a:srgbClr val="DA5682"/>
        </a:accent4>
        <a:accent5>
          <a:srgbClr val="FFE2CA"/>
        </a:accent5>
        <a:accent6>
          <a:srgbClr val="B9008A"/>
        </a:accent6>
        <a:hlink>
          <a:srgbClr val="CC6600"/>
        </a:hlink>
        <a:folHlink>
          <a:srgbClr val="FF5050"/>
        </a:folHlink>
      </a:clrScheme>
      <a:clrMap bg1="dk2" tx1="lt1" bg2="dk1" tx2="lt2" accent1="accent1" accent2="accent2" accent3="accent3" accent4="accent4" accent5="accent5" accent6="accent6" hlink="hlink" folHlink="folHlink"/>
    </a:extraClrScheme>
    <a:extraClrScheme>
      <a:clrScheme name="Rainbow collage design template 10">
        <a:dk1>
          <a:srgbClr val="800000"/>
        </a:dk1>
        <a:lt1>
          <a:srgbClr val="A606B2"/>
        </a:lt1>
        <a:dk2>
          <a:srgbClr val="FF9966"/>
        </a:dk2>
        <a:lt2>
          <a:srgbClr val="005A58"/>
        </a:lt2>
        <a:accent1>
          <a:srgbClr val="D284BE"/>
        </a:accent1>
        <a:accent2>
          <a:srgbClr val="E3C0E8"/>
        </a:accent2>
        <a:accent3>
          <a:srgbClr val="D0AAD5"/>
        </a:accent3>
        <a:accent4>
          <a:srgbClr val="6C0000"/>
        </a:accent4>
        <a:accent5>
          <a:srgbClr val="E5C2DB"/>
        </a:accent5>
        <a:accent6>
          <a:srgbClr val="CEAED2"/>
        </a:accent6>
        <a:hlink>
          <a:srgbClr val="FABC6A"/>
        </a:hlink>
        <a:folHlink>
          <a:srgbClr val="FFCCFF"/>
        </a:folHlink>
      </a:clrScheme>
      <a:clrMap bg1="lt1" tx1="dk1" bg2="lt2" tx2="dk2" accent1="accent1" accent2="accent2" accent3="accent3" accent4="accent4" accent5="accent5" accent6="accent6" hlink="hlink" folHlink="folHlink"/>
    </a:extraClrScheme>
    <a:extraClrScheme>
      <a:clrScheme name="Rainbow collage design template 11">
        <a:dk1>
          <a:srgbClr val="B80000"/>
        </a:dk1>
        <a:lt1>
          <a:srgbClr val="FFF5D9"/>
        </a:lt1>
        <a:dk2>
          <a:srgbClr val="EA3800"/>
        </a:dk2>
        <a:lt2>
          <a:srgbClr val="777777"/>
        </a:lt2>
        <a:accent1>
          <a:srgbClr val="FFFFF7"/>
        </a:accent1>
        <a:accent2>
          <a:srgbClr val="CC3399"/>
        </a:accent2>
        <a:accent3>
          <a:srgbClr val="FFF9E9"/>
        </a:accent3>
        <a:accent4>
          <a:srgbClr val="9D0000"/>
        </a:accent4>
        <a:accent5>
          <a:srgbClr val="FFFFFA"/>
        </a:accent5>
        <a:accent6>
          <a:srgbClr val="B92D8A"/>
        </a:accent6>
        <a:hlink>
          <a:srgbClr val="FF6600"/>
        </a:hlink>
        <a:folHlink>
          <a:srgbClr val="800080"/>
        </a:folHlink>
      </a:clrScheme>
      <a:clrMap bg1="lt1" tx1="dk1" bg2="lt2" tx2="dk2" accent1="accent1" accent2="accent2" accent3="accent3" accent4="accent4" accent5="accent5" accent6="accent6" hlink="hlink" folHlink="folHlink"/>
    </a:extraClrScheme>
    <a:extraClrScheme>
      <a:clrScheme name="Rainbow collage design template 12">
        <a:dk1>
          <a:srgbClr val="B40000"/>
        </a:dk1>
        <a:lt1>
          <a:srgbClr val="CC66FF"/>
        </a:lt1>
        <a:dk2>
          <a:srgbClr val="CC0099"/>
        </a:dk2>
        <a:lt2>
          <a:srgbClr val="003366"/>
        </a:lt2>
        <a:accent1>
          <a:srgbClr val="CCCCFF"/>
        </a:accent1>
        <a:accent2>
          <a:srgbClr val="FFCC99"/>
        </a:accent2>
        <a:accent3>
          <a:srgbClr val="E2B8FF"/>
        </a:accent3>
        <a:accent4>
          <a:srgbClr val="990000"/>
        </a:accent4>
        <a:accent5>
          <a:srgbClr val="E2E2FF"/>
        </a:accent5>
        <a:accent6>
          <a:srgbClr val="E7B98A"/>
        </a:accent6>
        <a:hlink>
          <a:srgbClr val="FF6600"/>
        </a:hlink>
        <a:folHlink>
          <a:srgbClr val="CC0066"/>
        </a:folHlink>
      </a:clrScheme>
      <a:clrMap bg1="lt1" tx1="dk1" bg2="lt2" tx2="dk2" accent1="accent1" accent2="accent2" accent3="accent3" accent4="accent4" accent5="accent5" accent6="accent6" hlink="hlink" folHlink="folHlink"/>
    </a:extraClrScheme>
    <a:extraClrScheme>
      <a:clrScheme name="Rainbow collage design template 13">
        <a:dk1>
          <a:srgbClr val="CC00CC"/>
        </a:dk1>
        <a:lt1>
          <a:srgbClr val="CC3300"/>
        </a:lt1>
        <a:dk2>
          <a:srgbClr val="F89042"/>
        </a:dk2>
        <a:lt2>
          <a:srgbClr val="5C1F00"/>
        </a:lt2>
        <a:accent1>
          <a:srgbClr val="FFCC66"/>
        </a:accent1>
        <a:accent2>
          <a:srgbClr val="BE7960"/>
        </a:accent2>
        <a:accent3>
          <a:srgbClr val="E2ADAA"/>
        </a:accent3>
        <a:accent4>
          <a:srgbClr val="AE00AE"/>
        </a:accent4>
        <a:accent5>
          <a:srgbClr val="FFE2B8"/>
        </a:accent5>
        <a:accent6>
          <a:srgbClr val="AC6D56"/>
        </a:accent6>
        <a:hlink>
          <a:srgbClr val="C92FD1"/>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Twilight">
      <a:dk1>
        <a:sysClr val="windowText" lastClr="000000"/>
      </a:dk1>
      <a:lt1>
        <a:sysClr val="window" lastClr="FFFFFF"/>
      </a:lt1>
      <a:dk2>
        <a:srgbClr val="461455"/>
      </a:dk2>
      <a:lt2>
        <a:srgbClr val="FFFFD2"/>
      </a:lt2>
      <a:accent1>
        <a:srgbClr val="B94B2D"/>
      </a:accent1>
      <a:accent2>
        <a:srgbClr val="B95F91"/>
      </a:accent2>
      <a:accent3>
        <a:srgbClr val="C8AF3C"/>
      </a:accent3>
      <a:accent4>
        <a:srgbClr val="78AA64"/>
      </a:accent4>
      <a:accent5>
        <a:srgbClr val="8264AA"/>
      </a:accent5>
      <a:accent6>
        <a:srgbClr val="D29B46"/>
      </a:accent6>
      <a:hlink>
        <a:srgbClr val="0000FF"/>
      </a:hlink>
      <a:folHlink>
        <a:srgbClr val="80008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NewsGotT" pitchFamily="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NewsGotT" pitchFamily="2" charset="0"/>
          </a:defRPr>
        </a:defPPr>
      </a:lstStyle>
    </a:lnDef>
  </a:objectDefaults>
  <a:extraClrSchemeLst>
    <a:extraClrScheme>
      <a:clrScheme name="1_Custom Design 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4">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5">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7">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8">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9">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0">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1">
        <a:dk1>
          <a:srgbClr val="000000"/>
        </a:dk1>
        <a:lt1>
          <a:srgbClr val="FFFFFF"/>
        </a:lt1>
        <a:dk2>
          <a:srgbClr val="000000"/>
        </a:dk2>
        <a:lt2>
          <a:srgbClr val="808080"/>
        </a:lt2>
        <a:accent1>
          <a:srgbClr val="99CCFF"/>
        </a:accent1>
        <a:accent2>
          <a:srgbClr val="CC99FF"/>
        </a:accent2>
        <a:accent3>
          <a:srgbClr val="FFFFFF"/>
        </a:accent3>
        <a:accent4>
          <a:srgbClr val="000000"/>
        </a:accent4>
        <a:accent5>
          <a:srgbClr val="CAE2FF"/>
        </a:accent5>
        <a:accent6>
          <a:srgbClr val="B98A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12">
        <a:dk1>
          <a:srgbClr val="000000"/>
        </a:dk1>
        <a:lt1>
          <a:srgbClr val="FFFFFF"/>
        </a:lt1>
        <a:dk2>
          <a:srgbClr val="000000"/>
        </a:dk2>
        <a:lt2>
          <a:srgbClr val="808080"/>
        </a:lt2>
        <a:accent1>
          <a:srgbClr val="DACEEE"/>
        </a:accent1>
        <a:accent2>
          <a:srgbClr val="800080"/>
        </a:accent2>
        <a:accent3>
          <a:srgbClr val="FFFFFF"/>
        </a:accent3>
        <a:accent4>
          <a:srgbClr val="000000"/>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3">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clrMap bg1="lt1" tx1="dk1" bg2="lt2" tx2="dk2" accent1="accent1" accent2="accent2" accent3="accent3" accent4="accent4" accent5="accent5" accent6="accent6" hlink="hlink" folHlink="folHlink"/>
    </a:extraClrScheme>
    <a:extraClrScheme>
      <a:clrScheme name="1_Custom Design 15">
        <a:dk1>
          <a:srgbClr val="9933FF"/>
        </a:dk1>
        <a:lt1>
          <a:srgbClr val="FFFFFF"/>
        </a:lt1>
        <a:dk2>
          <a:srgbClr val="9900CC"/>
        </a:dk2>
        <a:lt2>
          <a:srgbClr val="808080"/>
        </a:lt2>
        <a:accent1>
          <a:srgbClr val="DACEEE"/>
        </a:accent1>
        <a:accent2>
          <a:srgbClr val="800080"/>
        </a:accent2>
        <a:accent3>
          <a:srgbClr val="FFFFFF"/>
        </a:accent3>
        <a:accent4>
          <a:srgbClr val="822ADA"/>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6">
        <a:dk1>
          <a:srgbClr val="996633"/>
        </a:dk1>
        <a:lt1>
          <a:srgbClr val="FFFFFF"/>
        </a:lt1>
        <a:dk2>
          <a:srgbClr val="CC3300"/>
        </a:dk2>
        <a:lt2>
          <a:srgbClr val="969696"/>
        </a:lt2>
        <a:accent1>
          <a:srgbClr val="FBDF53"/>
        </a:accent1>
        <a:accent2>
          <a:srgbClr val="FF9966"/>
        </a:accent2>
        <a:accent3>
          <a:srgbClr val="FFFFFF"/>
        </a:accent3>
        <a:accent4>
          <a:srgbClr val="82562A"/>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odul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7331</TotalTime>
  <Words>2843</Words>
  <Application>Microsoft Office PowerPoint</Application>
  <PresentationFormat>On-screen Show (4:3)</PresentationFormat>
  <Paragraphs>533</Paragraphs>
  <Slides>38</Slides>
  <Notes>27</Notes>
  <HiddenSlides>1</HiddenSlides>
  <MMClips>2</MMClips>
  <ScaleCrop>false</ScaleCrop>
  <HeadingPairs>
    <vt:vector size="4" baseType="variant">
      <vt:variant>
        <vt:lpstr>Theme</vt:lpstr>
      </vt:variant>
      <vt:variant>
        <vt:i4>5</vt:i4>
      </vt:variant>
      <vt:variant>
        <vt:lpstr>Slide Titles</vt:lpstr>
      </vt:variant>
      <vt:variant>
        <vt:i4>38</vt:i4>
      </vt:variant>
    </vt:vector>
  </HeadingPairs>
  <TitlesOfParts>
    <vt:vector size="43" baseType="lpstr">
      <vt:lpstr>Custom Design</vt:lpstr>
      <vt:lpstr>master2</vt:lpstr>
      <vt:lpstr>Rainbow collage design template</vt:lpstr>
      <vt:lpstr>1_Custom Design</vt:lpstr>
      <vt:lpstr>Module</vt:lpstr>
      <vt:lpstr>APRENDIZAGEM BASEADA EM PROJECTOS INTERDISCIPLINARES Conceitos, Implementação e Resultados</vt:lpstr>
      <vt:lpstr>UMinho</vt:lpstr>
      <vt:lpstr>PowerPoint Presentation</vt:lpstr>
      <vt:lpstr>Tópicos</vt:lpstr>
      <vt:lpstr>PBL - Contextualização</vt:lpstr>
      <vt:lpstr>Mudanças Globais na Engenharia</vt:lpstr>
      <vt:lpstr>Competências</vt:lpstr>
      <vt:lpstr>Competências [engenharia] </vt:lpstr>
      <vt:lpstr>Engenharia de Produção [conteúdos curriculares] </vt:lpstr>
      <vt:lpstr>Engenharia de Produção [conteúdos curriculares] </vt:lpstr>
      <vt:lpstr>Competências [Análise de Ofertas de Emprego para Engenharia de Produção] </vt:lpstr>
      <vt:lpstr>Project Based Learning - PBL</vt:lpstr>
      <vt:lpstr>PBL - características</vt:lpstr>
      <vt:lpstr>PBL - Modelo Aalborg - Princípios Gerais</vt:lpstr>
      <vt:lpstr>PBL Aalborg – Contexto</vt:lpstr>
      <vt:lpstr>PBL Aalborg - Princípios</vt:lpstr>
      <vt:lpstr>Modelo de Disciplinas</vt:lpstr>
      <vt:lpstr>PBL - Modelo MIEGI_UMinho - Princípios Gerais</vt:lpstr>
      <vt:lpstr>MIEGI_PBL – Princípios Contexto e Objetivos</vt:lpstr>
      <vt:lpstr>MIEGI_PBL – Princípios Alunos e Professores</vt:lpstr>
      <vt:lpstr>Modelo MIEGI_PBL Currículo</vt:lpstr>
      <vt:lpstr>Modelo MIEGI_PBL Semestre</vt:lpstr>
      <vt:lpstr>Modelo MIEGI_PBL Semestre</vt:lpstr>
      <vt:lpstr>Modelo MIEGI_PBL Alguns elementos gerais</vt:lpstr>
      <vt:lpstr>MIEGI_PBL - Organização Avaliação Sumativa</vt:lpstr>
      <vt:lpstr>MIEGI_PBL</vt:lpstr>
      <vt:lpstr>MIEGI_PBL - Organização Resumo de Projetos em Ambiente Académico</vt:lpstr>
      <vt:lpstr>MIEGI_PBL - Organização Resumo de Projectos com Empresas</vt:lpstr>
      <vt:lpstr>2009_10_MIEGI_PBL_41 Exemplo de Resultados de Projetos com Empresa</vt:lpstr>
      <vt:lpstr>MIEGI_PBL - Organização</vt:lpstr>
      <vt:lpstr>MIEGI_PBL – Avaliação do Processo</vt:lpstr>
      <vt:lpstr>MIEGI_PBL - Avaliação Resultados - Perceções</vt:lpstr>
      <vt:lpstr>PAEE’2012</vt:lpstr>
      <vt:lpstr>Cooperação na Implementação</vt:lpstr>
      <vt:lpstr>Cooperação na Implementação</vt:lpstr>
      <vt:lpstr>Cooperação na Implementação</vt:lpstr>
      <vt:lpstr>Considerações Finais</vt:lpstr>
      <vt:lpstr>Referências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rml</dc:creator>
  <cp:lastModifiedBy>Rui M. Lima</cp:lastModifiedBy>
  <cp:revision>604</cp:revision>
  <dcterms:created xsi:type="dcterms:W3CDTF">1601-01-01T00:00:00Z</dcterms:created>
  <dcterms:modified xsi:type="dcterms:W3CDTF">2012-05-16T15:24:21Z</dcterms:modified>
</cp:coreProperties>
</file>